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71" r:id="rId4"/>
    <p:sldId id="272" r:id="rId5"/>
    <p:sldId id="260" r:id="rId6"/>
    <p:sldId id="261" r:id="rId7"/>
    <p:sldId id="262" r:id="rId8"/>
    <p:sldId id="263" r:id="rId9"/>
    <p:sldId id="265" r:id="rId10"/>
    <p:sldId id="280" r:id="rId11"/>
    <p:sldId id="276" r:id="rId12"/>
    <p:sldId id="283" r:id="rId13"/>
    <p:sldId id="282" r:id="rId14"/>
    <p:sldId id="281" r:id="rId15"/>
    <p:sldId id="277" r:id="rId16"/>
    <p:sldId id="275" r:id="rId17"/>
    <p:sldId id="274" r:id="rId18"/>
    <p:sldId id="278" r:id="rId19"/>
    <p:sldId id="270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0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8" autoAdjust="0"/>
    <p:restoredTop sz="86312" autoAdjust="0"/>
  </p:normalViewPr>
  <p:slideViewPr>
    <p:cSldViewPr snapToGrid="0" snapToObjects="1">
      <p:cViewPr>
        <p:scale>
          <a:sx n="100" d="100"/>
          <a:sy n="100" d="100"/>
        </p:scale>
        <p:origin x="-1224" y="-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74955B-140C-8447-900B-EAF655C16208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244FC0-023E-5E46-B14B-E35D221A0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6275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jpeg>
</file>

<file path=ppt/media/image3.pn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19A97-69D2-AD40-BEE3-16EAB29E7894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6552C-CC18-D84D-8FFF-E5D76D700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50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~listen/videos/2003_WTAE_video_2_min/listen_wtae_oct03.mpg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www.cs.cmu.edu/~listen/videos/2003_WTAE_video_2_min/listen_wtae_oct03_smaller.wmv" TargetMode="Externa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visuals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action="ppaction://hlinkfile"/>
              </a:rPr>
              <a:t>High-bandwidth connection?  Download video as high-resolution .mpg file (23MB).</a:t>
            </a:r>
            <a:br>
              <a:rPr lang="en-US" sz="120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action="ppaction://hlinkfile"/>
              </a:rPr>
            </a:b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action="ppaction://hlinkfile"/>
              </a:rPr>
              <a:t>Low-bandwidth connection?  Download video as low-resolution Windows Media File (4MB).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52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588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April,</a:t>
            </a:r>
            <a:r>
              <a:rPr lang="en-US" baseline="0" dirty="0" smtClean="0"/>
              <a:t> 2015 – Registered Carnegie Mellon</a:t>
            </a:r>
          </a:p>
          <a:p>
            <a:r>
              <a:rPr lang="en-US" baseline="0" dirty="0" smtClean="0"/>
              <a:t>May, 2015 – Recruiting faculty, students, and companies </a:t>
            </a:r>
          </a:p>
          <a:p>
            <a:r>
              <a:rPr lang="en-US" baseline="0" dirty="0" smtClean="0"/>
              <a:t>June, 2015 – Raise funds to hire!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</a:t>
            </a:r>
            <a:r>
              <a:rPr lang="en-US" baseline="0" dirty="0" smtClean="0"/>
              <a:t> comment:  make picture captions more prominent?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Initial advice: 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Matt Kam, LearningYogi.org</a:t>
            </a:r>
            <a:r>
              <a:rPr lang="en-US" baseline="0" dirty="0" smtClean="0"/>
              <a:t>:  field studies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Sumantra</a:t>
            </a:r>
            <a:r>
              <a:rPr lang="en-US" baseline="0" dirty="0" smtClean="0"/>
              <a:t> Roy, </a:t>
            </a:r>
            <a:r>
              <a:rPr lang="en-US" dirty="0" smtClean="0"/>
              <a:t>LearningYogi.org</a:t>
            </a:r>
            <a:r>
              <a:rPr lang="en-US" baseline="0" dirty="0" smtClean="0"/>
              <a:t>:  literacy games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Red Whittaker:  competitions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Also:  Jessica Hammer, ETC&amp;HCII:  games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Safinah</a:t>
            </a:r>
            <a:r>
              <a:rPr lang="en-US" baseline="0" dirty="0" smtClean="0"/>
              <a:t> Ali:  ??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?:  writing tutors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Iris Hu, Beijing:  ??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Martin Van Velsen, Jonathan Sewall:  CTAT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6552C-CC18-D84D-8FFF-E5D76D700F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9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8F2A9-779B-DC46-8B86-092E807318B6}" type="datetime1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427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53D37-2352-E34E-A9EA-B72E473BC89F}" type="datetime1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49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AA886-1572-AA4D-A4CE-E2E7447FFEF1}" type="datetime1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45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999F4-2A73-6847-8394-7180DF17E4FD}" type="datetime1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307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A81E8-AFBE-4D44-BB27-44E2839B2316}" type="datetime1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363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2272-09CF-1946-8603-E4E412AF5543}" type="datetime1">
              <a:rPr lang="en-US" smtClean="0"/>
              <a:t>9/3/2015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1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64D5C-74C6-2446-9BAB-4A6A15373558}" type="datetime1">
              <a:rPr lang="en-US" smtClean="0"/>
              <a:t>9/3/2015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65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6B1F-FCB5-5F42-A4BF-EE89A233E19A}" type="datetime1">
              <a:rPr lang="en-US" smtClean="0"/>
              <a:t>9/3/2015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6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2C9D3-4F0C-8046-8A85-4D32779CD948}" type="datetime1">
              <a:rPr lang="en-US" smtClean="0"/>
              <a:t>9/3/2015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673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8C8A5-A48C-DF47-98CA-36446981795F}" type="datetime1">
              <a:rPr lang="en-US" smtClean="0"/>
              <a:t>9/3/2015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74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8244C-9366-E444-A1C3-CE7FE727B06A}" type="datetime1">
              <a:rPr lang="en-US" smtClean="0"/>
              <a:t>9/3/2015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795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1C772-30E4-1A4E-B136-9A929695580D}" type="datetime1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17A0B-6515-B847-878F-A6C60278BE8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-1" y="6531222"/>
            <a:ext cx="9166418" cy="353104"/>
          </a:xfrm>
          <a:prstGeom prst="rect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075" y="6516423"/>
            <a:ext cx="3544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Times New Roman"/>
                <a:cs typeface="Times New Roman"/>
              </a:rPr>
              <a:t>Carnegie Mellon University </a:t>
            </a:r>
            <a:endParaRPr lang="en-US" sz="1600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991924" y="6504277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F417A0B-6515-B847-878F-A6C60278BE82}" type="slidenum">
              <a:rPr lang="en-US" smtClean="0">
                <a:solidFill>
                  <a:srgbClr val="FFFFFF"/>
                </a:solidFill>
                <a:latin typeface="Helvetica"/>
                <a:cs typeface="Helvetica"/>
              </a:rPr>
              <a:pPr algn="r"/>
              <a:t>‹#›</a:t>
            </a:fld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7683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D:\listen\Documentation\videos\listen_wtae_oct03.mpg" TargetMode="External"/><Relationship Id="rId1" Type="http://schemas.microsoft.com/office/2007/relationships/media" Target="file:///D:\listen\Documentation\videos\listen_wtae_oct03.mpg" TargetMode="External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uencychallenges.org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mostow@cs.cmu.edu" TargetMode="External"/><Relationship Id="rId5" Type="http://schemas.openxmlformats.org/officeDocument/2006/relationships/hyperlink" Target="projectlisten.org" TargetMode="External"/><Relationship Id="rId4" Type="http://schemas.openxmlformats.org/officeDocument/2006/relationships/hyperlink" Target="learning.xprize.or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microsoft.com/office/2007/relationships/hdphoto" Target="../media/hdphoto3.wdp"/><Relationship Id="rId18" Type="http://schemas.openxmlformats.org/officeDocument/2006/relationships/image" Target="../media/image11.jpeg"/><Relationship Id="rId3" Type="http://schemas.openxmlformats.org/officeDocument/2006/relationships/hyperlink" Target="http://www.google.com/url?sa=i&amp;rct=j&amp;q=&amp;esrc=s&amp;source=images&amp;cd=&amp;cad=rja&amp;uact=8&amp;ved=0CAcQjRw&amp;url=http://www.hss.cmu.edu/philosophy/faculty-scheines.php&amp;ei=AK1pVffaHYr7sATHk4LICQ&amp;bvm=bv.94455598,d.cWc&amp;psig=AFQjCNHTEjjsIIGc4kEtdkEwIY_KELBuNw&amp;ust=1433075247504180" TargetMode="External"/><Relationship Id="rId21" Type="http://schemas.microsoft.com/office/2007/relationships/hdphoto" Target="../media/hdphoto6.wdp"/><Relationship Id="rId7" Type="http://schemas.openxmlformats.org/officeDocument/2006/relationships/image" Target="../media/image7.jpeg"/><Relationship Id="rId12" Type="http://schemas.openxmlformats.org/officeDocument/2006/relationships/image" Target="../media/image9.jpeg"/><Relationship Id="rId17" Type="http://schemas.openxmlformats.org/officeDocument/2006/relationships/hyperlink" Target="https://www.google.com/url?sa=i&amp;rct=j&amp;q=&amp;esrc=s&amp;source=images&amp;cd=&amp;cad=rja&amp;uact=8&amp;ved=0CAcQjRw&amp;url=https://twitter.com/johncstamper&amp;ei=_atpVZOdHLX-sASO3IGABw&amp;bvm=bv.94455598,d.cWc&amp;psig=AFQjCNGFhOi6tkCE5FkaFBXhxE82XogJkQ&amp;ust=1433075062059812" TargetMode="External"/><Relationship Id="rId2" Type="http://schemas.openxmlformats.org/officeDocument/2006/relationships/notesSlide" Target="../notesSlides/notesSlide8.xml"/><Relationship Id="rId16" Type="http://schemas.microsoft.com/office/2007/relationships/hdphoto" Target="../media/hdphoto4.wdp"/><Relationship Id="rId20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google.com/url?sa=i&amp;rct=j&amp;q=&amp;esrc=s&amp;source=images&amp;cd=&amp;cad=rja&amp;uact=8&amp;ved=0CAcQjRw&amp;url=http://www.cmu.edu/piper/stories/2015/january/at-the-helm.html&amp;ei=-K1pVfCAILWAsQT6nIAI&amp;bvm=bv.94455598,d.cWc&amp;psig=AFQjCNGX-QT2pRaizK-LBOrIFcwjgR_7Ag&amp;ust=1433075557778816" TargetMode="External"/><Relationship Id="rId11" Type="http://schemas.openxmlformats.org/officeDocument/2006/relationships/hyperlink" Target="http://www.google.com/url?sa=i&amp;rct=j&amp;q=&amp;esrc=s&amp;source=images&amp;cd=&amp;cad=rja&amp;uact=8&amp;ved=0CAcQjRw&amp;url=http://www.cmu.edu/suresh-inauguration/symposia/learning/index.html&amp;ei=16tpVfKoEJaLsQSB-YPoBA&amp;bvm=bv.94455598,d.cWc&amp;psig=AFQjCNGK3AP9291xaG0DhwOpRsT0Q7ecZA&amp;ust=1433075011228771" TargetMode="External"/><Relationship Id="rId24" Type="http://schemas.microsoft.com/office/2007/relationships/hdphoto" Target="../media/hdphoto7.wdp"/><Relationship Id="rId5" Type="http://schemas.microsoft.com/office/2007/relationships/hdphoto" Target="../media/hdphoto1.wdp"/><Relationship Id="rId15" Type="http://schemas.openxmlformats.org/officeDocument/2006/relationships/image" Target="../media/image10.jpeg"/><Relationship Id="rId23" Type="http://schemas.openxmlformats.org/officeDocument/2006/relationships/image" Target="../media/image14.jpeg"/><Relationship Id="rId10" Type="http://schemas.openxmlformats.org/officeDocument/2006/relationships/image" Target="../media/image8.jpeg"/><Relationship Id="rId19" Type="http://schemas.microsoft.com/office/2007/relationships/hdphoto" Target="../media/hdphoto5.wdp"/><Relationship Id="rId4" Type="http://schemas.openxmlformats.org/officeDocument/2006/relationships/image" Target="../media/image6.jpeg"/><Relationship Id="rId9" Type="http://schemas.openxmlformats.org/officeDocument/2006/relationships/hyperlink" Target="http://www.google.com/url?sa=i&amp;rct=j&amp;q=&amp;esrc=s&amp;source=images&amp;cd=&amp;cad=rja&amp;uact=8&amp;ved=0CAcQjRw&amp;url=http://www.cmu.edu/homepage/health/2009/summer/science-of-learning.shtml&amp;ei=matpVcmzD6fmsASiyoDoDA&amp;bvm=bv.94455598,d.cWc&amp;psig=AFQjCNHmTPuG6JlNQpsQ8kbPm3JzpDS0VA&amp;ust=1433074959705002" TargetMode="External"/><Relationship Id="rId14" Type="http://schemas.openxmlformats.org/officeDocument/2006/relationships/hyperlink" Target="http://www.google.com/url?sa=i&amp;rct=j&amp;q=&amp;esrc=s&amp;source=images&amp;cd=&amp;cad=rja&amp;uact=8&amp;ved=0CAcQjRw&amp;url=http://www.articulab.justinecassell.com/people/index.html&amp;ei=RKtpVYnDBrOAsQSkiILgDg&amp;bvm=bv.94455598,d.cWc&amp;psig=AFQjCNGV16QdXr2pAWTJGeoxST5E7oTCXQ&amp;ust=1433074873189272" TargetMode="External"/><Relationship Id="rId22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13" Type="http://schemas.microsoft.com/office/2007/relationships/hdphoto" Target="../media/hdphoto12.wdp"/><Relationship Id="rId18" Type="http://schemas.microsoft.com/office/2007/relationships/hdphoto" Target="../media/hdphoto14.wdp"/><Relationship Id="rId3" Type="http://schemas.openxmlformats.org/officeDocument/2006/relationships/image" Target="../media/image15.jpeg"/><Relationship Id="rId7" Type="http://schemas.openxmlformats.org/officeDocument/2006/relationships/hyperlink" Target="http://www.google.com/url?sa=i&amp;rct=j&amp;q=&amp;esrc=s&amp;source=images&amp;cd=&amp;cad=rja&amp;uact=8&amp;ved=0CAcQjRw&amp;url=http://cmu.academia.edu/DerekLomas&amp;ei=fq1pVa6dFKnlsATf9YP4Aw&amp;bvm=bv.94455598,d.cWc&amp;psig=AFQjCNFHCWUXI8moouJ23swF3C5pp7gSnQ&amp;ust=1433075445398994" TargetMode="External"/><Relationship Id="rId12" Type="http://schemas.openxmlformats.org/officeDocument/2006/relationships/image" Target="../media/image19.jpeg"/><Relationship Id="rId17" Type="http://schemas.openxmlformats.org/officeDocument/2006/relationships/image" Target="../media/image22.jpeg"/><Relationship Id="rId2" Type="http://schemas.openxmlformats.org/officeDocument/2006/relationships/notesSlide" Target="../notesSlides/notesSlide9.xml"/><Relationship Id="rId16" Type="http://schemas.microsoft.com/office/2007/relationships/hdphoto" Target="../media/hdphoto13.wdp"/><Relationship Id="rId20" Type="http://schemas.microsoft.com/office/2007/relationships/hdphoto" Target="../media/hdphoto15.wdp"/><Relationship Id="rId1" Type="http://schemas.openxmlformats.org/officeDocument/2006/relationships/slideLayout" Target="../slideLayouts/slideLayout1.xml"/><Relationship Id="rId6" Type="http://schemas.microsoft.com/office/2007/relationships/hdphoto" Target="../media/hdphoto9.wdp"/><Relationship Id="rId11" Type="http://schemas.microsoft.com/office/2007/relationships/hdphoto" Target="../media/hdphoto11.wdp"/><Relationship Id="rId5" Type="http://schemas.openxmlformats.org/officeDocument/2006/relationships/image" Target="../media/image16.jpeg"/><Relationship Id="rId15" Type="http://schemas.openxmlformats.org/officeDocument/2006/relationships/image" Target="../media/image21.jpeg"/><Relationship Id="rId10" Type="http://schemas.openxmlformats.org/officeDocument/2006/relationships/image" Target="../media/image18.jpeg"/><Relationship Id="rId19" Type="http://schemas.openxmlformats.org/officeDocument/2006/relationships/image" Target="../media/image23.jpeg"/><Relationship Id="rId4" Type="http://schemas.microsoft.com/office/2007/relationships/hdphoto" Target="../media/hdphoto8.wdp"/><Relationship Id="rId9" Type="http://schemas.microsoft.com/office/2007/relationships/hdphoto" Target="../media/hdphoto10.wdp"/><Relationship Id="rId1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creen Shot 2015-06-05 at 4.10.55 PM.psd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9159720" cy="653854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-1" y="-1"/>
            <a:ext cx="4652212" cy="6538550"/>
          </a:xfrm>
          <a:prstGeom prst="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27262" y="1475604"/>
            <a:ext cx="442494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Times New Roman"/>
                <a:cs typeface="Times New Roman"/>
              </a:rPr>
              <a:t>$15M competition for open-source Android tablet app that enables children 7-10 without access to formal education to learn reading, writing, and arithmetic.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200" dirty="0">
                <a:latin typeface="Times New Roman"/>
                <a:cs typeface="Times New Roman"/>
              </a:rPr>
              <a:t>11/2016: English </a:t>
            </a:r>
            <a:r>
              <a:rPr lang="en-US" sz="2200" u="sng" dirty="0">
                <a:latin typeface="Times New Roman"/>
                <a:cs typeface="Times New Roman"/>
              </a:rPr>
              <a:t>&amp; Swahili </a:t>
            </a:r>
            <a:r>
              <a:rPr lang="en-US" sz="2200" dirty="0">
                <a:latin typeface="Times New Roman"/>
                <a:cs typeface="Times New Roman"/>
              </a:rPr>
              <a:t>apps due; 5 finalists win $1M.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200" dirty="0">
                <a:latin typeface="Times New Roman"/>
                <a:cs typeface="Times New Roman"/>
              </a:rPr>
              <a:t>2017-18:  XPRIZE tests Swahili apps in 175 villages.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200" dirty="0">
                <a:latin typeface="Times New Roman"/>
                <a:cs typeface="Times New Roman"/>
              </a:rPr>
              <a:t>2019:  App with highest total gains wins $10M Grand Prize.</a:t>
            </a:r>
          </a:p>
          <a:p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27262" y="360941"/>
            <a:ext cx="4211053" cy="9491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b="1" dirty="0">
                <a:solidFill>
                  <a:srgbClr val="AB0005"/>
                </a:solidFill>
                <a:latin typeface="Helvetica"/>
                <a:cs typeface="Helvetica"/>
              </a:rPr>
              <a:t>What is the Global Learning XPRIZE? </a:t>
            </a:r>
          </a:p>
        </p:txBody>
      </p:sp>
    </p:spTree>
    <p:extLst>
      <p:ext uri="{BB962C8B-B14F-4D97-AF65-F5344CB8AC3E}">
        <p14:creationId xmlns:p14="http://schemas.microsoft.com/office/powerpoint/2010/main" val="264435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762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Educational targets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81025"/>
            <a:ext cx="8686800" cy="4525963"/>
          </a:xfrm>
        </p:spPr>
        <p:txBody>
          <a:bodyPr>
            <a:normAutofit fontScale="25000" lnSpcReduction="20000"/>
          </a:bodyPr>
          <a:lstStyle/>
          <a:p>
            <a:pPr marL="0" lvl="0" indent="0">
              <a:buNone/>
            </a:pPr>
            <a:r>
              <a:rPr lang="en-US" sz="11200" b="1" dirty="0" smtClean="0">
                <a:latin typeface="+mj-lt"/>
                <a:ea typeface="+mj-ea"/>
                <a:cs typeface="+mj-cs"/>
              </a:rPr>
              <a:t>Literacy</a:t>
            </a:r>
            <a:r>
              <a:rPr lang="en-US" sz="11200" dirty="0" smtClean="0">
                <a:latin typeface="+mj-lt"/>
                <a:ea typeface="+mj-ea"/>
                <a:cs typeface="+mj-cs"/>
              </a:rPr>
              <a:t> (EGRA = Early Grade Reading Assessment)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dirty="0" smtClean="0">
                <a:latin typeface="+mj-lt"/>
                <a:ea typeface="+mj-ea"/>
                <a:cs typeface="+mj-cs"/>
              </a:rPr>
              <a:t>Alphabet:  </a:t>
            </a:r>
            <a:r>
              <a:rPr lang="en-US" sz="9600" dirty="0" smtClean="0">
                <a:latin typeface="+mj-lt"/>
                <a:ea typeface="+mj-ea"/>
                <a:cs typeface="+mj-cs"/>
              </a:rPr>
              <a:t>See letter, say name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dirty="0" smtClean="0">
                <a:latin typeface="+mj-lt"/>
                <a:ea typeface="+mj-ea"/>
                <a:cs typeface="+mj-cs"/>
              </a:rPr>
              <a:t>Phonemic awareness:  </a:t>
            </a:r>
            <a:r>
              <a:rPr lang="en-US" sz="9600" dirty="0" smtClean="0">
                <a:latin typeface="+mj-lt"/>
                <a:ea typeface="+mj-ea"/>
                <a:cs typeface="+mj-cs"/>
              </a:rPr>
              <a:t>Hear word, say initial sound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dirty="0" smtClean="0">
                <a:latin typeface="+mj-lt"/>
                <a:ea typeface="+mj-ea"/>
                <a:cs typeface="+mj-cs"/>
              </a:rPr>
              <a:t>Listening comprehension:  </a:t>
            </a:r>
            <a:r>
              <a:rPr lang="en-US" sz="9600" dirty="0" smtClean="0">
                <a:latin typeface="+mj-lt"/>
                <a:ea typeface="+mj-ea"/>
                <a:cs typeface="+mj-cs"/>
              </a:rPr>
              <a:t>Hear</a:t>
            </a:r>
            <a:r>
              <a:rPr lang="en-US" sz="9600" baseline="0" dirty="0" smtClean="0">
                <a:latin typeface="+mj-lt"/>
                <a:ea typeface="+mj-ea"/>
                <a:cs typeface="+mj-cs"/>
              </a:rPr>
              <a:t> story, answer questions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baseline="0" dirty="0" smtClean="0">
                <a:latin typeface="+mj-lt"/>
                <a:ea typeface="+mj-ea"/>
                <a:cs typeface="+mj-cs"/>
              </a:rPr>
              <a:t>Sight</a:t>
            </a:r>
            <a:r>
              <a:rPr lang="en-US" sz="9600" b="1" dirty="0" smtClean="0">
                <a:latin typeface="+mj-lt"/>
                <a:ea typeface="+mj-ea"/>
                <a:cs typeface="+mj-cs"/>
              </a:rPr>
              <a:t> words:  </a:t>
            </a:r>
            <a:r>
              <a:rPr lang="en-US" sz="9600" baseline="0" dirty="0" smtClean="0">
                <a:latin typeface="+mj-lt"/>
                <a:ea typeface="+mj-ea"/>
                <a:cs typeface="+mj-cs"/>
              </a:rPr>
              <a:t>See common word, say it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baseline="0" dirty="0" smtClean="0">
                <a:latin typeface="+mj-lt"/>
                <a:ea typeface="+mj-ea"/>
                <a:cs typeface="+mj-cs"/>
              </a:rPr>
              <a:t>Decoding:</a:t>
            </a:r>
            <a:r>
              <a:rPr lang="en-US" sz="9600" b="1" dirty="0" smtClean="0">
                <a:latin typeface="+mj-lt"/>
                <a:ea typeface="+mj-ea"/>
                <a:cs typeface="+mj-cs"/>
              </a:rPr>
              <a:t>  </a:t>
            </a:r>
            <a:r>
              <a:rPr lang="en-US" sz="9600" baseline="0" dirty="0" smtClean="0">
                <a:latin typeface="+mj-lt"/>
                <a:ea typeface="+mj-ea"/>
                <a:cs typeface="+mj-cs"/>
              </a:rPr>
              <a:t>See non-word, say it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baseline="0" dirty="0" smtClean="0">
                <a:latin typeface="+mj-lt"/>
                <a:ea typeface="+mj-ea"/>
                <a:cs typeface="+mj-cs"/>
              </a:rPr>
              <a:t>Fluency</a:t>
            </a:r>
            <a:r>
              <a:rPr lang="en-US" sz="9600" b="1" dirty="0" smtClean="0">
                <a:latin typeface="+mj-lt"/>
                <a:ea typeface="+mj-ea"/>
                <a:cs typeface="+mj-cs"/>
              </a:rPr>
              <a:t>:  </a:t>
            </a:r>
            <a:r>
              <a:rPr lang="en-US" sz="9600" baseline="0" dirty="0" smtClean="0">
                <a:latin typeface="+mj-lt"/>
                <a:ea typeface="+mj-ea"/>
                <a:cs typeface="+mj-cs"/>
              </a:rPr>
              <a:t>See text, read aloud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baseline="0" dirty="0" smtClean="0">
                <a:latin typeface="+mj-lt"/>
                <a:ea typeface="+mj-ea"/>
                <a:cs typeface="+mj-cs"/>
              </a:rPr>
              <a:t>Reading</a:t>
            </a:r>
            <a:r>
              <a:rPr lang="en-US" sz="9600" b="1" dirty="0" smtClean="0">
                <a:latin typeface="+mj-lt"/>
                <a:ea typeface="+mj-ea"/>
                <a:cs typeface="+mj-cs"/>
              </a:rPr>
              <a:t> c</a:t>
            </a:r>
            <a:r>
              <a:rPr lang="en-US" sz="9600" b="1" baseline="0" dirty="0" smtClean="0">
                <a:latin typeface="+mj-lt"/>
                <a:ea typeface="+mj-ea"/>
                <a:cs typeface="+mj-cs"/>
              </a:rPr>
              <a:t>omprehension:  </a:t>
            </a:r>
            <a:r>
              <a:rPr lang="en-US" sz="9600" baseline="0" dirty="0" smtClean="0">
                <a:latin typeface="+mj-lt"/>
                <a:ea typeface="+mj-ea"/>
                <a:cs typeface="+mj-cs"/>
              </a:rPr>
              <a:t>Read text, answer questions</a:t>
            </a:r>
            <a:endParaRPr lang="en-US" sz="9600" dirty="0" smtClean="0">
              <a:latin typeface="+mj-lt"/>
              <a:ea typeface="+mj-ea"/>
              <a:cs typeface="+mj-cs"/>
            </a:endParaRP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dirty="0" smtClean="0"/>
              <a:t>Copying/dictation:  </a:t>
            </a:r>
            <a:r>
              <a:rPr lang="en-US" sz="9600" dirty="0" smtClean="0"/>
              <a:t>See or hear letter/word/sentence, write it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dirty="0" smtClean="0"/>
              <a:t>Sentence writing:  </a:t>
            </a:r>
            <a:r>
              <a:rPr lang="en-US" sz="9600" dirty="0" smtClean="0"/>
              <a:t>Given a prompt, write a complete sentence</a:t>
            </a:r>
            <a:endParaRPr lang="en-US" sz="9600" dirty="0"/>
          </a:p>
          <a:p>
            <a:pPr marL="0" lvl="0" indent="0">
              <a:buNone/>
            </a:pPr>
            <a:r>
              <a:rPr lang="en-US" sz="11200" b="1" dirty="0" smtClean="0">
                <a:latin typeface="+mj-lt"/>
                <a:ea typeface="+mj-ea"/>
                <a:cs typeface="+mj-cs"/>
              </a:rPr>
              <a:t>Numeracy</a:t>
            </a:r>
            <a:r>
              <a:rPr lang="en-US" sz="11200" dirty="0" smtClean="0">
                <a:latin typeface="+mj-lt"/>
                <a:ea typeface="+mj-ea"/>
                <a:cs typeface="+mj-cs"/>
              </a:rPr>
              <a:t> (EGMA = Early Grade Math Assessment)</a:t>
            </a:r>
            <a:endParaRPr lang="en-US" sz="11200" kern="1200" dirty="0" smtClean="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dirty="0"/>
              <a:t>Number </a:t>
            </a:r>
            <a:r>
              <a:rPr lang="en-US" sz="9600" b="1" dirty="0" smtClean="0"/>
              <a:t>identification</a:t>
            </a:r>
            <a:r>
              <a:rPr lang="en-US" sz="9600" b="1" dirty="0" smtClean="0">
                <a:latin typeface="+mj-lt"/>
                <a:ea typeface="+mj-ea"/>
                <a:cs typeface="+mj-cs"/>
              </a:rPr>
              <a:t>:  </a:t>
            </a:r>
            <a:r>
              <a:rPr lang="en-US" sz="9600" dirty="0">
                <a:latin typeface="+mj-lt"/>
                <a:ea typeface="+mj-ea"/>
                <a:cs typeface="+mj-cs"/>
              </a:rPr>
              <a:t>See </a:t>
            </a:r>
            <a:r>
              <a:rPr lang="en-US" sz="9600" dirty="0" smtClean="0">
                <a:latin typeface="+mj-lt"/>
                <a:ea typeface="+mj-ea"/>
                <a:cs typeface="+mj-cs"/>
              </a:rPr>
              <a:t>number, </a:t>
            </a:r>
            <a:r>
              <a:rPr lang="en-US" sz="9600" dirty="0">
                <a:latin typeface="+mj-lt"/>
                <a:ea typeface="+mj-ea"/>
                <a:cs typeface="+mj-cs"/>
              </a:rPr>
              <a:t>say </a:t>
            </a:r>
            <a:r>
              <a:rPr lang="en-US" sz="9600" dirty="0" smtClean="0">
                <a:latin typeface="+mj-lt"/>
                <a:ea typeface="+mj-ea"/>
                <a:cs typeface="+mj-cs"/>
              </a:rPr>
              <a:t>it</a:t>
            </a:r>
            <a:endParaRPr lang="en-US" sz="9600" dirty="0">
              <a:latin typeface="+mj-lt"/>
              <a:ea typeface="+mj-ea"/>
              <a:cs typeface="+mj-cs"/>
            </a:endParaRP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dirty="0">
                <a:latin typeface="+mj-lt"/>
                <a:ea typeface="+mj-ea"/>
                <a:cs typeface="+mj-cs"/>
              </a:rPr>
              <a:t>N</a:t>
            </a:r>
            <a:r>
              <a:rPr lang="en-US" sz="9600" b="1" dirty="0" smtClean="0">
                <a:latin typeface="+mj-lt"/>
                <a:ea typeface="+mj-ea"/>
                <a:cs typeface="+mj-cs"/>
              </a:rPr>
              <a:t>umber discrimination:  </a:t>
            </a:r>
            <a:r>
              <a:rPr lang="en-US" sz="9600" dirty="0" smtClean="0">
                <a:latin typeface="+mj-lt"/>
                <a:ea typeface="+mj-ea"/>
                <a:cs typeface="+mj-cs"/>
              </a:rPr>
              <a:t>See two numbers, pick larger number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dirty="0" smtClean="0">
                <a:latin typeface="+mj-lt"/>
                <a:ea typeface="+mj-ea"/>
                <a:cs typeface="+mj-cs"/>
              </a:rPr>
              <a:t>Number </a:t>
            </a:r>
            <a:r>
              <a:rPr lang="en-US" sz="9600" b="1" dirty="0">
                <a:latin typeface="+mj-lt"/>
                <a:ea typeface="+mj-ea"/>
                <a:cs typeface="+mj-cs"/>
              </a:rPr>
              <a:t>pattern </a:t>
            </a:r>
            <a:r>
              <a:rPr lang="en-US" sz="9600" b="1" dirty="0" smtClean="0">
                <a:latin typeface="+mj-lt"/>
                <a:ea typeface="+mj-ea"/>
                <a:cs typeface="+mj-cs"/>
              </a:rPr>
              <a:t>identification:  </a:t>
            </a:r>
            <a:r>
              <a:rPr lang="en-US" sz="9600" dirty="0" smtClean="0">
                <a:latin typeface="+mj-lt"/>
                <a:ea typeface="+mj-ea"/>
                <a:cs typeface="+mj-cs"/>
              </a:rPr>
              <a:t>See series, fill in missing number</a:t>
            </a:r>
            <a:endParaRPr lang="en-US" sz="9600" dirty="0">
              <a:latin typeface="+mj-lt"/>
              <a:ea typeface="+mj-ea"/>
              <a:cs typeface="+mj-cs"/>
            </a:endParaRP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dirty="0" smtClean="0">
                <a:latin typeface="+mj-lt"/>
                <a:ea typeface="+mj-ea"/>
                <a:cs typeface="+mj-cs"/>
              </a:rPr>
              <a:t>Addition (and subtraction):  </a:t>
            </a:r>
            <a:r>
              <a:rPr lang="en-US" sz="9600" dirty="0" smtClean="0">
                <a:latin typeface="+mj-lt"/>
                <a:ea typeface="+mj-ea"/>
                <a:cs typeface="+mj-cs"/>
              </a:rPr>
              <a:t>See 1- or 2-digit numbers, add them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sz="9600" b="1" dirty="0" smtClean="0">
                <a:latin typeface="+mj-lt"/>
                <a:ea typeface="+mj-ea"/>
                <a:cs typeface="+mj-cs"/>
              </a:rPr>
              <a:t>Word problems:  </a:t>
            </a:r>
            <a:r>
              <a:rPr lang="en-US" sz="9600" dirty="0" smtClean="0">
                <a:latin typeface="+mj-lt"/>
                <a:ea typeface="+mj-ea"/>
                <a:cs typeface="+mj-cs"/>
              </a:rPr>
              <a:t>Hear word</a:t>
            </a:r>
            <a:r>
              <a:rPr lang="en-US" sz="9600" baseline="0" dirty="0" smtClean="0">
                <a:latin typeface="+mj-lt"/>
                <a:ea typeface="+mj-ea"/>
                <a:cs typeface="+mj-cs"/>
              </a:rPr>
              <a:t> problem</a:t>
            </a:r>
            <a:r>
              <a:rPr lang="en-US" sz="9600" dirty="0" smtClean="0">
                <a:latin typeface="+mj-lt"/>
                <a:ea typeface="+mj-ea"/>
                <a:cs typeface="+mj-cs"/>
              </a:rPr>
              <a:t>, say answer</a:t>
            </a:r>
            <a:endParaRPr lang="en-US" sz="960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4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5852" y="0"/>
            <a:ext cx="7772400" cy="918530"/>
          </a:xfrm>
        </p:spPr>
        <p:txBody>
          <a:bodyPr>
            <a:normAutofit/>
          </a:bodyPr>
          <a:lstStyle/>
          <a:p>
            <a:r>
              <a:rPr lang="en-US" sz="3400" b="1" dirty="0">
                <a:solidFill>
                  <a:srgbClr val="AB0005"/>
                </a:solidFill>
                <a:latin typeface="Helvetica"/>
                <a:cs typeface="Helvetica"/>
              </a:rPr>
              <a:t>What assets will we leverage?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5080" y="990600"/>
            <a:ext cx="9144000" cy="2362200"/>
          </a:xfrm>
        </p:spPr>
        <p:txBody>
          <a:bodyPr>
            <a:noAutofit/>
          </a:bodyPr>
          <a:lstStyle/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Project LISTEN’s Reading Tutor based on $$$ of R&amp;D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Carney Labs </a:t>
            </a:r>
            <a:r>
              <a:rPr lang="en-US" dirty="0" smtClean="0">
                <a:solidFill>
                  <a:schemeClr val="tx1"/>
                </a:solidFill>
                <a:latin typeface="Times New Roman"/>
                <a:cs typeface="Times New Roman"/>
              </a:rPr>
              <a:t>is porting 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Reading Tutor to </a:t>
            </a:r>
            <a:r>
              <a:rPr lang="en-US" dirty="0" smtClean="0">
                <a:solidFill>
                  <a:schemeClr val="tx1"/>
                </a:solidFill>
                <a:latin typeface="Times New Roman"/>
                <a:cs typeface="Times New Roman"/>
              </a:rPr>
              <a:t>Android tablets</a:t>
            </a:r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PlayPower</a:t>
            </a:r>
            <a:r>
              <a:rPr lang="en-US" dirty="0" smtClean="0">
                <a:solidFill>
                  <a:schemeClr val="tx1"/>
                </a:solidFill>
                <a:latin typeface="Times New Roman"/>
                <a:cs typeface="Times New Roman"/>
              </a:rPr>
              <a:t> Labs is porting its online math games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Times New Roman"/>
                <a:cs typeface="Times New Roman"/>
              </a:rPr>
              <a:t>Students are using CTAT to develop tutors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Times New Roman"/>
                <a:cs typeface="Times New Roman"/>
              </a:rPr>
              <a:t>U. of Massachusetts will provide its </a:t>
            </a:r>
            <a:r>
              <a:rPr lang="en-US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Mathspring</a:t>
            </a:r>
            <a:r>
              <a:rPr lang="en-US" dirty="0" smtClean="0">
                <a:solidFill>
                  <a:schemeClr val="tx1"/>
                </a:solidFill>
                <a:latin typeface="Times New Roman"/>
                <a:cs typeface="Times New Roman"/>
              </a:rPr>
              <a:t> content</a:t>
            </a:r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Times New Roman"/>
                <a:cs typeface="Times New Roman"/>
              </a:rPr>
              <a:t>Colleagues here and elsewhere are contributing expertise</a:t>
            </a:r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9278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isten_wtae_oct03.mp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623524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3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5962747"/>
            <a:ext cx="8229600" cy="59372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hlinkClick r:id="rId3"/>
              </a:rPr>
              <a:t>www.fluencychallenges.org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13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08" t="30381" r="33827" b="12762"/>
          <a:stretch/>
        </p:blipFill>
        <p:spPr bwMode="auto">
          <a:xfrm>
            <a:off x="0" y="0"/>
            <a:ext cx="9144000" cy="59595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1863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>
            <a:normAutofit/>
          </a:bodyPr>
          <a:lstStyle/>
          <a:p>
            <a:pPr lvl="0"/>
            <a:r>
              <a:rPr lang="en-US" sz="3600" dirty="0" smtClean="0">
                <a:effectLst/>
                <a:latin typeface="Times New Roman"/>
                <a:ea typeface="Calibri"/>
              </a:rPr>
              <a:t>Example:  Missing Number Tutor</a:t>
            </a:r>
            <a:endParaRPr lang="en-US" sz="36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17A0B-6515-B847-878F-A6C60278BE82}" type="slidenum">
              <a:rPr lang="en-US" smtClean="0"/>
              <a:t>14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9" t="10531" r="729"/>
          <a:stretch/>
        </p:blipFill>
        <p:spPr bwMode="auto">
          <a:xfrm>
            <a:off x="0" y="0"/>
            <a:ext cx="9144000" cy="7048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57200" y="4773096"/>
            <a:ext cx="4251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0070C0"/>
                </a:solidFill>
              </a:rPr>
              <a:t>Need to replace text with spoken feedback</a:t>
            </a:r>
            <a:endParaRPr lang="en-US" b="1" i="1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44479" y="5760562"/>
            <a:ext cx="430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70C0"/>
                </a:solidFill>
              </a:rPr>
              <a:t>Need to point with gestures or highlighting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35899" y="4773096"/>
            <a:ext cx="324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70C0"/>
                </a:solidFill>
              </a:rPr>
              <a:t>Need to trigger help when stuck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26153" y="6584434"/>
            <a:ext cx="3255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70C0"/>
                </a:solidFill>
              </a:rPr>
              <a:t>Need to eliminate Done button?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6584434"/>
            <a:ext cx="4918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0070C0"/>
                </a:solidFill>
              </a:rPr>
              <a:t>Eliminate text labels kids might be unable to read</a:t>
            </a:r>
            <a:endParaRPr lang="en-US" b="1" i="1" dirty="0">
              <a:solidFill>
                <a:srgbClr val="0070C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733423" y="2503523"/>
            <a:ext cx="3132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0070C0"/>
                </a:solidFill>
              </a:rPr>
              <a:t>Task is to infer missing number</a:t>
            </a:r>
            <a:endParaRPr lang="en-US" b="1" i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7200" y="2503523"/>
            <a:ext cx="300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0070C0"/>
                </a:solidFill>
              </a:rPr>
              <a:t>Scaffolding to notice patterns</a:t>
            </a:r>
            <a:endParaRPr lang="en-US" b="1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254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8100" y="0"/>
            <a:ext cx="9220200" cy="918530"/>
          </a:xfrm>
        </p:spPr>
        <p:txBody>
          <a:bodyPr>
            <a:noAutofit/>
          </a:bodyPr>
          <a:lstStyle/>
          <a:p>
            <a:r>
              <a:rPr lang="en-US" sz="3400" b="1" dirty="0" smtClean="0">
                <a:solidFill>
                  <a:srgbClr val="AB0005"/>
                </a:solidFill>
                <a:latin typeface="Helvetica"/>
                <a:cs typeface="Helvetica"/>
              </a:rPr>
              <a:t>Whom do we need?  (@~$50–100+K/year)</a:t>
            </a:r>
            <a:endParaRPr lang="en-US" sz="3400" b="1" dirty="0">
              <a:solidFill>
                <a:srgbClr val="AB0005"/>
              </a:solidFill>
              <a:latin typeface="Helvetica"/>
              <a:cs typeface="Helvetic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066800"/>
            <a:ext cx="8686800" cy="5334000"/>
          </a:xfrm>
        </p:spPr>
        <p:txBody>
          <a:bodyPr>
            <a:noAutofit/>
          </a:bodyPr>
          <a:lstStyle/>
          <a:p>
            <a:pPr marL="457200" indent="-457200" algn="l" rtl="0" eaLnBrk="1" latinLnBrk="0" hangingPunct="1">
              <a:buFont typeface="+mj-lt"/>
              <a:buAutoNum type="arabicPeriod"/>
            </a:pPr>
            <a:r>
              <a:rPr lang="en-US" sz="2800" b="1" dirty="0">
                <a:solidFill>
                  <a:schemeClr val="tx1"/>
                </a:solidFill>
                <a:latin typeface="Times New Roman"/>
                <a:cs typeface="Times New Roman"/>
              </a:rPr>
              <a:t>Team leader: 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set vision, build team, raise funds</a:t>
            </a:r>
          </a:p>
          <a:p>
            <a:pPr marL="457200" indent="-457200" algn="l" rtl="0" eaLnBrk="1" latinLnBrk="0" hangingPunct="1">
              <a:buFont typeface="+mj-lt"/>
              <a:buAutoNum type="arabicPeriod"/>
            </a:pPr>
            <a:r>
              <a:rPr lang="en-US" sz="2800" b="1" dirty="0">
                <a:solidFill>
                  <a:schemeClr val="tx1"/>
                </a:solidFill>
                <a:latin typeface="Times New Roman"/>
                <a:cs typeface="Times New Roman"/>
              </a:rPr>
              <a:t>Developer:  </a:t>
            </a:r>
            <a:r>
              <a:rPr lang="en-US" sz="2800" dirty="0" smtClean="0">
                <a:solidFill>
                  <a:schemeClr val="tx1"/>
                </a:solidFill>
                <a:latin typeface="Times New Roman"/>
                <a:cs typeface="Times New Roman"/>
              </a:rPr>
              <a:t>build rich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code needed for high gains</a:t>
            </a:r>
          </a:p>
          <a:p>
            <a:pPr marL="457200" indent="-457200" algn="l" rtl="0" eaLnBrk="1" latinLnBrk="0" hangingPunct="1">
              <a:buFont typeface="+mj-lt"/>
              <a:buAutoNum type="arabicPeriod"/>
            </a:pPr>
            <a:r>
              <a:rPr lang="en-US" sz="2800" b="1" dirty="0">
                <a:solidFill>
                  <a:schemeClr val="tx1"/>
                </a:solidFill>
                <a:latin typeface="Times New Roman"/>
                <a:cs typeface="Times New Roman"/>
              </a:rPr>
              <a:t>Designer: 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make apps </a:t>
            </a:r>
            <a:r>
              <a:rPr lang="en-US" sz="2800" dirty="0" smtClean="0">
                <a:solidFill>
                  <a:schemeClr val="tx1"/>
                </a:solidFill>
                <a:latin typeface="Times New Roman"/>
                <a:cs typeface="Times New Roman"/>
              </a:rPr>
              <a:t>usable &amp; engaging for high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usage</a:t>
            </a:r>
          </a:p>
          <a:p>
            <a:pPr marL="457200" indent="-457200" algn="l" rtl="0" eaLnBrk="1" latinLnBrk="0" hangingPunct="1">
              <a:buFont typeface="+mj-lt"/>
              <a:buAutoNum type="arabicPeriod"/>
            </a:pPr>
            <a:r>
              <a:rPr lang="en-US" sz="2800" b="1" dirty="0">
                <a:solidFill>
                  <a:schemeClr val="tx1"/>
                </a:solidFill>
                <a:latin typeface="Times New Roman"/>
                <a:cs typeface="Times New Roman"/>
              </a:rPr>
              <a:t>Tester: 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assure software availability </a:t>
            </a:r>
            <a:r>
              <a:rPr lang="en-US" sz="2800" dirty="0" smtClean="0">
                <a:solidFill>
                  <a:schemeClr val="tx1"/>
                </a:solidFill>
                <a:latin typeface="Times New Roman"/>
                <a:cs typeface="Times New Roman"/>
              </a:rPr>
              <a:t>&amp; correct behavior</a:t>
            </a:r>
            <a:endParaRPr lang="en-US" sz="28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457200" indent="-457200" algn="l" rtl="0" eaLnBrk="1" latinLnBrk="0" hangingPunct="1">
              <a:buFont typeface="+mj-lt"/>
              <a:buAutoNum type="arabicPeriod"/>
            </a:pPr>
            <a:r>
              <a:rPr lang="en-US" sz="2800" b="1" dirty="0">
                <a:solidFill>
                  <a:schemeClr val="tx1"/>
                </a:solidFill>
                <a:latin typeface="Times New Roman"/>
                <a:cs typeface="Times New Roman"/>
              </a:rPr>
              <a:t>Project manager: 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keep </a:t>
            </a:r>
            <a:r>
              <a:rPr lang="en-US" sz="2800" dirty="0" smtClean="0">
                <a:solidFill>
                  <a:schemeClr val="tx1"/>
                </a:solidFill>
                <a:latin typeface="Times New Roman"/>
                <a:cs typeface="Times New Roman"/>
              </a:rPr>
              <a:t>development on time, on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track</a:t>
            </a:r>
          </a:p>
          <a:p>
            <a:pPr marL="457200" indent="-457200" algn="l" rtl="0" eaLnBrk="1" latinLnBrk="0" hangingPunct="1">
              <a:buFont typeface="+mj-lt"/>
              <a:buAutoNum type="arabicPeriod"/>
            </a:pPr>
            <a:r>
              <a:rPr lang="en-US" sz="2800" b="1" dirty="0">
                <a:solidFill>
                  <a:schemeClr val="tx1"/>
                </a:solidFill>
                <a:latin typeface="Times New Roman"/>
                <a:cs typeface="Times New Roman"/>
              </a:rPr>
              <a:t>Materials developer: 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create </a:t>
            </a:r>
            <a:r>
              <a:rPr lang="en-US" sz="2800" dirty="0" smtClean="0">
                <a:solidFill>
                  <a:schemeClr val="tx1"/>
                </a:solidFill>
                <a:latin typeface="Times New Roman"/>
                <a:cs typeface="Times New Roman"/>
              </a:rPr>
              <a:t>instruction, measure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gains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800" b="1" dirty="0">
                <a:solidFill>
                  <a:schemeClr val="tx1"/>
                </a:solidFill>
                <a:latin typeface="Times New Roman"/>
                <a:cs typeface="Times New Roman"/>
              </a:rPr>
              <a:t>Linguist: 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build </a:t>
            </a:r>
            <a:r>
              <a:rPr lang="en-US" sz="2800" dirty="0" smtClean="0">
                <a:solidFill>
                  <a:schemeClr val="tx1"/>
                </a:solidFill>
                <a:latin typeface="Times New Roman"/>
                <a:cs typeface="Times New Roman"/>
              </a:rPr>
              <a:t>resources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for effective </a:t>
            </a:r>
            <a:r>
              <a:rPr lang="en-US" sz="2800" dirty="0" smtClean="0">
                <a:solidFill>
                  <a:schemeClr val="tx1"/>
                </a:solidFill>
                <a:latin typeface="Times New Roman"/>
                <a:cs typeface="Times New Roman"/>
              </a:rPr>
              <a:t>instruction</a:t>
            </a:r>
            <a:endParaRPr lang="en-US" sz="28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457200" indent="-457200" algn="l" rtl="0" eaLnBrk="1" latinLnBrk="0" hangingPunct="1">
              <a:buFont typeface="+mj-lt"/>
              <a:buAutoNum type="arabicPeriod"/>
            </a:pPr>
            <a:r>
              <a:rPr lang="en-US" sz="2800" b="1" dirty="0">
                <a:solidFill>
                  <a:schemeClr val="tx1"/>
                </a:solidFill>
                <a:latin typeface="Times New Roman"/>
                <a:cs typeface="Times New Roman"/>
              </a:rPr>
              <a:t>Analyst:  </a:t>
            </a: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mine logged data to </a:t>
            </a:r>
            <a:r>
              <a:rPr lang="en-US" sz="2800" dirty="0" smtClean="0">
                <a:solidFill>
                  <a:schemeClr val="tx1"/>
                </a:solidFill>
                <a:latin typeface="Times New Roman"/>
                <a:cs typeface="Times New Roman"/>
              </a:rPr>
              <a:t>increase learning gains </a:t>
            </a:r>
          </a:p>
        </p:txBody>
      </p:sp>
    </p:spTree>
    <p:extLst>
      <p:ext uri="{BB962C8B-B14F-4D97-AF65-F5344CB8AC3E}">
        <p14:creationId xmlns:p14="http://schemas.microsoft.com/office/powerpoint/2010/main" val="165519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1143000"/>
          </a:xfrm>
        </p:spPr>
        <p:txBody>
          <a:bodyPr>
            <a:normAutofit/>
          </a:bodyPr>
          <a:lstStyle/>
          <a:p>
            <a:r>
              <a:rPr lang="en-US" sz="3400" b="1" kern="1200" dirty="0" smtClean="0">
                <a:solidFill>
                  <a:srgbClr val="AB0005"/>
                </a:solidFill>
                <a:effectLst/>
                <a:latin typeface="Helvetica"/>
                <a:ea typeface="+mn-ea"/>
                <a:cs typeface="Helvetica"/>
              </a:rPr>
              <a:t>How will we proceed?</a:t>
            </a:r>
            <a:endParaRPr lang="en-US" sz="3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8625" y="866775"/>
            <a:ext cx="8610600" cy="5334000"/>
          </a:xfrm>
        </p:spPr>
        <p:txBody>
          <a:bodyPr>
            <a:noAutofit/>
          </a:bodyPr>
          <a:lstStyle/>
          <a:p>
            <a:pPr marL="514350" indent="-514350" algn="l" rtl="0" eaLnBrk="1" latinLnBrk="0" hangingPunct="1">
              <a:buFont typeface="+mj-lt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Raise funds ASAP to hire staff.</a:t>
            </a:r>
          </a:p>
          <a:p>
            <a:pPr marL="514350" indent="-514350" algn="l" rtl="0" eaLnBrk="1" latinLnBrk="0" hangingPunct="1">
              <a:buFont typeface="+mj-lt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Assemble interdisciplinary team.</a:t>
            </a:r>
          </a:p>
          <a:p>
            <a:pPr marL="514350" indent="-514350" algn="l" rtl="0" eaLnBrk="1" latinLnBrk="0" hangingPunct="1">
              <a:buFont typeface="+mj-lt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Recruit partners in USA and Africa.</a:t>
            </a:r>
          </a:p>
          <a:p>
            <a:pPr marL="514350" indent="-514350" algn="l" rtl="0" eaLnBrk="1" latinLnBrk="0" hangingPunct="1">
              <a:buFont typeface="+mj-lt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Identify cultural considerations.</a:t>
            </a:r>
          </a:p>
          <a:p>
            <a:pPr marL="514350" indent="-514350" algn="l" rtl="0" eaLnBrk="1" latinLnBrk="0" hangingPunct="1">
              <a:buFont typeface="+mj-lt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Specify app goals, SW architecture, development plan.</a:t>
            </a:r>
          </a:p>
          <a:p>
            <a:pPr marL="514350" indent="-514350" algn="l" rtl="0" eaLnBrk="1" latinLnBrk="0" hangingPunct="1">
              <a:buFont typeface="+mj-lt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Carney Labs adapting Reading Tutor for tablet.</a:t>
            </a:r>
          </a:p>
          <a:p>
            <a:pPr marL="514350" indent="-514350" algn="l" rtl="0" eaLnBrk="1" latinLnBrk="0" hangingPunct="1">
              <a:buFont typeface="+mj-lt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Use student projects to prototype and test components.</a:t>
            </a:r>
          </a:p>
          <a:p>
            <a:pPr marL="514350" indent="-514350" algn="l" rtl="0" eaLnBrk="1" latinLnBrk="0" hangingPunct="1">
              <a:buFont typeface="+mj-lt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Agile development:  start simple, add features.</a:t>
            </a:r>
          </a:p>
          <a:p>
            <a:pPr marL="514350" indent="-514350" algn="l" rtl="0" eaLnBrk="1" latinLnBrk="0" hangingPunct="1">
              <a:buFont typeface="+mj-lt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Plan for growth:  anticipate translation to Swahili.</a:t>
            </a:r>
          </a:p>
          <a:p>
            <a:pPr marL="514350" indent="-514350" algn="l" rtl="0" eaLnBrk="1" latinLnBrk="0" hangingPunct="1">
              <a:buFont typeface="+mj-lt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Add materials to meet additional educational targets.</a:t>
            </a:r>
          </a:p>
          <a:p>
            <a:pPr marL="514350" indent="-514350" algn="l" rtl="0" eaLnBrk="1" latinLnBrk="0" hangingPunct="1">
              <a:buFont typeface="+mj-lt"/>
              <a:buAutoNum type="arabicPeriod"/>
            </a:pPr>
            <a:r>
              <a:rPr lang="en-US" sz="2800" dirty="0">
                <a:solidFill>
                  <a:schemeClr val="tx1"/>
                </a:solidFill>
                <a:latin typeface="Times New Roman"/>
                <a:cs typeface="Times New Roman"/>
              </a:rPr>
              <a:t>Test early and often</a:t>
            </a:r>
            <a:r>
              <a:rPr lang="en-US" sz="2800" dirty="0" smtClean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  <a:endParaRPr lang="en-US" sz="28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6543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81220" y="1752600"/>
            <a:ext cx="698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AB0005"/>
                </a:solidFill>
                <a:latin typeface="Helvetica"/>
                <a:cs typeface="Helvetica"/>
              </a:rPr>
              <a:t>2016</a:t>
            </a:r>
            <a:endParaRPr lang="en-US" b="1" dirty="0">
              <a:solidFill>
                <a:srgbClr val="AB0005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581220" y="5820756"/>
            <a:ext cx="698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AB0005"/>
                </a:solidFill>
                <a:latin typeface="Helvetica"/>
                <a:cs typeface="Helvetica"/>
              </a:rPr>
              <a:t>2019</a:t>
            </a:r>
            <a:endParaRPr lang="en-US" b="1" dirty="0">
              <a:solidFill>
                <a:srgbClr val="AB0005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95934" y="1716985"/>
            <a:ext cx="313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Helvetica"/>
                <a:cs typeface="Helvetica"/>
              </a:rPr>
              <a:t>3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413083" y="670028"/>
            <a:ext cx="0" cy="583036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3581220" y="3070884"/>
            <a:ext cx="698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AB0005"/>
                </a:solidFill>
                <a:latin typeface="Helvetica"/>
                <a:cs typeface="Helvetica"/>
              </a:rPr>
              <a:t>2017</a:t>
            </a:r>
            <a:endParaRPr lang="en-US" b="1" dirty="0">
              <a:solidFill>
                <a:srgbClr val="AB0005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581220" y="4445821"/>
            <a:ext cx="698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AB0005"/>
                </a:solidFill>
                <a:latin typeface="Helvetica"/>
                <a:cs typeface="Helvetica"/>
              </a:rPr>
              <a:t>2018</a:t>
            </a:r>
            <a:endParaRPr lang="en-US" b="1" dirty="0">
              <a:solidFill>
                <a:srgbClr val="AB0005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31859" y="3258481"/>
            <a:ext cx="359444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4233361" y="6005422"/>
            <a:ext cx="365377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233361" y="1880614"/>
            <a:ext cx="365760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4270946" y="1995192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4270946" y="2109770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271720" y="2224348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4265023" y="2338926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4265023" y="2453504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4265023" y="2568082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4265023" y="2682660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4265023" y="2797238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4265023" y="2911816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4265023" y="3026394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4265023" y="3140972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4271720" y="4859642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271720" y="4974220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271927" y="4745064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4279398" y="5088798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4272305" y="5203376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276526" y="5317954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276526" y="5432532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276526" y="5547110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279398" y="5661688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4276526" y="5776266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4276526" y="5890844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4265023" y="6120000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272494" y="6234578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273268" y="6349146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Oval 82"/>
          <p:cNvSpPr/>
          <p:nvPr/>
        </p:nvSpPr>
        <p:spPr>
          <a:xfrm>
            <a:off x="4366669" y="2978520"/>
            <a:ext cx="92828" cy="68121"/>
          </a:xfrm>
          <a:prstGeom prst="ellipse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/>
          <p:cNvSpPr txBox="1"/>
          <p:nvPr/>
        </p:nvSpPr>
        <p:spPr>
          <a:xfrm>
            <a:off x="5231126" y="2382987"/>
            <a:ext cx="3702699" cy="98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80000"/>
              </a:lnSpc>
            </a:pPr>
            <a:r>
              <a:rPr lang="en-US" b="1" dirty="0" smtClean="0">
                <a:latin typeface="Helvetica"/>
                <a:cs typeface="Helvetica"/>
              </a:rPr>
              <a:t>November, 2016</a:t>
            </a:r>
            <a:r>
              <a:rPr lang="en-US" dirty="0" smtClean="0">
                <a:latin typeface="Helvetica"/>
                <a:cs typeface="Helvetica"/>
              </a:rPr>
              <a:t>: </a:t>
            </a:r>
            <a:r>
              <a:rPr lang="en-US" dirty="0">
                <a:latin typeface="Times New Roman"/>
                <a:cs typeface="Times New Roman"/>
              </a:rPr>
              <a:t>Teams submit English </a:t>
            </a:r>
            <a:r>
              <a:rPr lang="en-US" dirty="0" smtClean="0">
                <a:latin typeface="Times New Roman"/>
                <a:cs typeface="Times New Roman"/>
              </a:rPr>
              <a:t>&amp; Swahili versions</a:t>
            </a:r>
            <a:r>
              <a:rPr lang="en-US" dirty="0">
                <a:latin typeface="Times New Roman"/>
                <a:cs typeface="Times New Roman"/>
              </a:rPr>
              <a:t/>
            </a:r>
            <a:br>
              <a:rPr lang="en-US" dirty="0">
                <a:latin typeface="Times New Roman"/>
                <a:cs typeface="Times New Roman"/>
              </a:rPr>
            </a:br>
            <a:endParaRPr lang="en-US" dirty="0">
              <a:latin typeface="Times New Roman"/>
              <a:cs typeface="Times New Roman"/>
            </a:endParaRPr>
          </a:p>
          <a:p>
            <a:pPr lvl="0">
              <a:lnSpc>
                <a:spcPct val="80000"/>
              </a:lnSpc>
            </a:pP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96" name="Straight Connector 95"/>
          <p:cNvCxnSpPr/>
          <p:nvPr/>
        </p:nvCxnSpPr>
        <p:spPr>
          <a:xfrm>
            <a:off x="4270946" y="3370128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4270946" y="3484706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4271720" y="3599284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265023" y="3713862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4265023" y="3828440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4265023" y="3943018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4265023" y="4057596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4265023" y="4172174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265023" y="4286752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4265023" y="4401330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4265023" y="4515908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4233361" y="4630486"/>
            <a:ext cx="359444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/>
          <p:cNvSpPr/>
          <p:nvPr/>
        </p:nvSpPr>
        <p:spPr>
          <a:xfrm>
            <a:off x="4368984" y="3107830"/>
            <a:ext cx="92828" cy="68121"/>
          </a:xfrm>
          <a:prstGeom prst="ellipse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ular Callout 20"/>
          <p:cNvSpPr/>
          <p:nvPr/>
        </p:nvSpPr>
        <p:spPr>
          <a:xfrm>
            <a:off x="5110457" y="2317003"/>
            <a:ext cx="3515894" cy="690146"/>
          </a:xfrm>
          <a:prstGeom prst="wedgeRectCallout">
            <a:avLst>
              <a:gd name="adj1" fmla="val -70158"/>
              <a:gd name="adj2" fmla="val 53075"/>
            </a:avLst>
          </a:prstGeom>
          <a:noFill/>
          <a:ln w="19050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183501" y="3105479"/>
            <a:ext cx="3702699" cy="766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80000"/>
              </a:lnSpc>
            </a:pPr>
            <a:r>
              <a:rPr lang="en-US" b="1" dirty="0" smtClean="0">
                <a:latin typeface="Helvetica"/>
                <a:cs typeface="Helvetica"/>
              </a:rPr>
              <a:t>December, 2016</a:t>
            </a:r>
            <a:r>
              <a:rPr lang="en-US" dirty="0" smtClean="0">
                <a:latin typeface="Helvetica"/>
                <a:cs typeface="Helvetica"/>
              </a:rPr>
              <a:t>: </a:t>
            </a:r>
            <a:r>
              <a:rPr lang="en-US" dirty="0">
                <a:latin typeface="Times New Roman"/>
                <a:cs typeface="Times New Roman"/>
              </a:rPr>
              <a:t>XPRIZE </a:t>
            </a:r>
            <a:endParaRPr lang="en-US" dirty="0" smtClean="0">
              <a:latin typeface="Times New Roman"/>
              <a:cs typeface="Times New Roman"/>
            </a:endParaRPr>
          </a:p>
          <a:p>
            <a:pPr lvl="0">
              <a:lnSpc>
                <a:spcPct val="80000"/>
              </a:lnSpc>
            </a:pPr>
            <a:r>
              <a:rPr lang="en-US" dirty="0" smtClean="0">
                <a:latin typeface="Times New Roman"/>
                <a:cs typeface="Times New Roman"/>
              </a:rPr>
              <a:t>selects </a:t>
            </a:r>
            <a:r>
              <a:rPr lang="en-US" dirty="0">
                <a:latin typeface="Times New Roman"/>
                <a:cs typeface="Times New Roman"/>
              </a:rPr>
              <a:t>five Finalists to win $1M</a:t>
            </a:r>
          </a:p>
          <a:p>
            <a:pPr lvl="0">
              <a:lnSpc>
                <a:spcPct val="80000"/>
              </a:lnSpc>
            </a:pP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10" name="Rectangular Callout 109"/>
          <p:cNvSpPr/>
          <p:nvPr/>
        </p:nvSpPr>
        <p:spPr>
          <a:xfrm>
            <a:off x="129611" y="3025323"/>
            <a:ext cx="3451610" cy="687468"/>
          </a:xfrm>
          <a:prstGeom prst="wedgeRectCallout">
            <a:avLst>
              <a:gd name="adj1" fmla="val 74926"/>
              <a:gd name="adj2" fmla="val -30551"/>
            </a:avLst>
          </a:prstGeom>
          <a:noFill/>
          <a:ln w="19050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478423" y="1877399"/>
            <a:ext cx="12298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FEB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MAR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APR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MAY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JUN		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JUL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AUG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SEP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OCT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NOV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DEC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4478423" y="3258481"/>
            <a:ext cx="12298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FEB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MAR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APR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MAY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JUN		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JUL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AUG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SEP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OCT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NOV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DEC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4478423" y="4647659"/>
            <a:ext cx="12298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FEB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MAR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APR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MAY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JUN		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JUL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AUG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SEP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OCT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NOV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DEC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4478423" y="6019286"/>
            <a:ext cx="1229895" cy="449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FEB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MAR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rgbClr val="BFBFBF"/>
                </a:solidFill>
                <a:latin typeface="Times New Roman"/>
                <a:cs typeface="Times New Roman"/>
              </a:rPr>
              <a:t>APR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5231126" y="3735838"/>
            <a:ext cx="3702699" cy="766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80000"/>
              </a:lnSpc>
            </a:pPr>
            <a:r>
              <a:rPr lang="en-US" b="1" dirty="0" smtClean="0">
                <a:latin typeface="Helvetica"/>
                <a:cs typeface="Helvetica"/>
              </a:rPr>
              <a:t>June, 2017</a:t>
            </a:r>
            <a:r>
              <a:rPr lang="en-US" dirty="0" smtClean="0">
                <a:latin typeface="Helvetica"/>
                <a:cs typeface="Helvetica"/>
              </a:rPr>
              <a:t>: </a:t>
            </a:r>
            <a:r>
              <a:rPr lang="en-US" dirty="0">
                <a:latin typeface="Times New Roman"/>
                <a:cs typeface="Times New Roman"/>
              </a:rPr>
              <a:t>Finalists submit </a:t>
            </a:r>
            <a:r>
              <a:rPr lang="en-US" dirty="0" smtClean="0">
                <a:latin typeface="Times New Roman"/>
                <a:cs typeface="Times New Roman"/>
              </a:rPr>
              <a:t>revised Swahili </a:t>
            </a:r>
            <a:r>
              <a:rPr lang="en-US" dirty="0">
                <a:latin typeface="Times New Roman"/>
                <a:cs typeface="Times New Roman"/>
              </a:rPr>
              <a:t>versions</a:t>
            </a:r>
          </a:p>
          <a:p>
            <a:pPr lvl="0">
              <a:lnSpc>
                <a:spcPct val="80000"/>
              </a:lnSpc>
            </a:pP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15" name="Rectangular Callout 114"/>
          <p:cNvSpPr/>
          <p:nvPr/>
        </p:nvSpPr>
        <p:spPr>
          <a:xfrm>
            <a:off x="5110456" y="3669854"/>
            <a:ext cx="3823369" cy="690146"/>
          </a:xfrm>
          <a:prstGeom prst="wedgeRectCallout">
            <a:avLst>
              <a:gd name="adj1" fmla="val -68166"/>
              <a:gd name="adj2" fmla="val -28465"/>
            </a:avLst>
          </a:prstGeom>
          <a:noFill/>
          <a:ln w="19050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4368984" y="3782258"/>
            <a:ext cx="92828" cy="68121"/>
          </a:xfrm>
          <a:prstGeom prst="ellipse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TextBox 116"/>
          <p:cNvSpPr txBox="1"/>
          <p:nvPr/>
        </p:nvSpPr>
        <p:spPr>
          <a:xfrm>
            <a:off x="129610" y="4502202"/>
            <a:ext cx="3702699" cy="766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80000"/>
              </a:lnSpc>
            </a:pPr>
            <a:r>
              <a:rPr lang="en-US" b="1" dirty="0" smtClean="0">
                <a:latin typeface="Helvetica"/>
                <a:cs typeface="Helvetica"/>
              </a:rPr>
              <a:t>July, 2017 – December 2018</a:t>
            </a:r>
            <a:r>
              <a:rPr lang="en-US" dirty="0" smtClean="0">
                <a:latin typeface="Helvetica"/>
                <a:cs typeface="Helvetica"/>
              </a:rPr>
              <a:t>: </a:t>
            </a:r>
            <a:r>
              <a:rPr lang="en-US" dirty="0">
                <a:latin typeface="Times New Roman"/>
                <a:cs typeface="Times New Roman"/>
              </a:rPr>
              <a:t>XPRIZE field-tests apps, sends </a:t>
            </a:r>
            <a:endParaRPr lang="en-US" dirty="0" smtClean="0">
              <a:latin typeface="Times New Roman"/>
              <a:cs typeface="Times New Roman"/>
            </a:endParaRPr>
          </a:p>
          <a:p>
            <a:pPr lvl="0">
              <a:lnSpc>
                <a:spcPct val="80000"/>
              </a:lnSpc>
            </a:pPr>
            <a:r>
              <a:rPr lang="en-US" dirty="0" smtClean="0">
                <a:latin typeface="Times New Roman"/>
                <a:cs typeface="Times New Roman"/>
              </a:rPr>
              <a:t>data</a:t>
            </a:r>
            <a:r>
              <a:rPr lang="en-US" dirty="0">
                <a:latin typeface="Times New Roman"/>
                <a:cs typeface="Times New Roman"/>
              </a:rPr>
              <a:t>; teams can update </a:t>
            </a:r>
            <a:r>
              <a:rPr lang="en-US" dirty="0" smtClean="0">
                <a:latin typeface="Times New Roman"/>
                <a:cs typeface="Times New Roman"/>
              </a:rPr>
              <a:t>apps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18" name="Rectangular Callout 117"/>
          <p:cNvSpPr/>
          <p:nvPr/>
        </p:nvSpPr>
        <p:spPr>
          <a:xfrm>
            <a:off x="129610" y="4401330"/>
            <a:ext cx="3451610" cy="897536"/>
          </a:xfrm>
          <a:prstGeom prst="wedgeRectCallout">
            <a:avLst>
              <a:gd name="adj1" fmla="val 61590"/>
              <a:gd name="adj2" fmla="val 2959"/>
            </a:avLst>
          </a:prstGeom>
          <a:noFill/>
          <a:ln w="19050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4367436" y="3909002"/>
            <a:ext cx="92828" cy="68121"/>
          </a:xfrm>
          <a:prstGeom prst="ellipse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4368984" y="5844662"/>
            <a:ext cx="92828" cy="68121"/>
          </a:xfrm>
          <a:prstGeom prst="ellipse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Left Brace 127"/>
          <p:cNvSpPr/>
          <p:nvPr/>
        </p:nvSpPr>
        <p:spPr>
          <a:xfrm>
            <a:off x="4018644" y="4035632"/>
            <a:ext cx="394439" cy="1792222"/>
          </a:xfrm>
          <a:prstGeom prst="leftBrace">
            <a:avLst>
              <a:gd name="adj1" fmla="val 8333"/>
              <a:gd name="adj2" fmla="val 45951"/>
            </a:avLst>
          </a:prstGeom>
          <a:ln w="38100" cmpd="sng">
            <a:solidFill>
              <a:srgbClr val="AB000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>
              <a:solidFill>
                <a:srgbClr val="BFBFBF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5231126" y="5396862"/>
            <a:ext cx="3702699" cy="98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80000"/>
              </a:lnSpc>
            </a:pPr>
            <a:r>
              <a:rPr lang="en-US" b="1" dirty="0" smtClean="0">
                <a:latin typeface="Helvetica"/>
                <a:cs typeface="Helvetica"/>
              </a:rPr>
              <a:t>January – February 2019</a:t>
            </a:r>
            <a:r>
              <a:rPr lang="en-US" dirty="0" smtClean="0">
                <a:latin typeface="Helvetica"/>
                <a:cs typeface="Helvetica"/>
              </a:rPr>
              <a:t>: </a:t>
            </a:r>
            <a:r>
              <a:rPr lang="en-US" dirty="0">
                <a:latin typeface="Times New Roman"/>
                <a:cs typeface="Times New Roman"/>
              </a:rPr>
              <a:t>XPRIZE analyzes and certifies </a:t>
            </a:r>
            <a:endParaRPr lang="en-US" dirty="0" smtClean="0">
              <a:latin typeface="Times New Roman"/>
              <a:cs typeface="Times New Roman"/>
            </a:endParaRPr>
          </a:p>
          <a:p>
            <a:pPr lvl="0">
              <a:lnSpc>
                <a:spcPct val="80000"/>
              </a:lnSpc>
            </a:pPr>
            <a:r>
              <a:rPr lang="en-US" dirty="0" smtClean="0">
                <a:latin typeface="Times New Roman"/>
                <a:cs typeface="Times New Roman"/>
              </a:rPr>
              <a:t>results</a:t>
            </a:r>
            <a:endParaRPr lang="en-US" dirty="0">
              <a:latin typeface="Times New Roman"/>
              <a:cs typeface="Times New Roman"/>
            </a:endParaRPr>
          </a:p>
          <a:p>
            <a:pPr lvl="0">
              <a:lnSpc>
                <a:spcPct val="80000"/>
              </a:lnSpc>
            </a:pP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32" name="Rectangular Callout 131"/>
          <p:cNvSpPr/>
          <p:nvPr/>
        </p:nvSpPr>
        <p:spPr>
          <a:xfrm>
            <a:off x="5133474" y="5321077"/>
            <a:ext cx="3451610" cy="897536"/>
          </a:xfrm>
          <a:prstGeom prst="wedgeRectCallout">
            <a:avLst>
              <a:gd name="adj1" fmla="val -71616"/>
              <a:gd name="adj2" fmla="val 35318"/>
            </a:avLst>
          </a:prstGeom>
          <a:noFill/>
          <a:ln w="19050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4368984" y="6302964"/>
            <a:ext cx="92828" cy="68121"/>
          </a:xfrm>
          <a:prstGeom prst="ellipse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/>
          <p:cNvSpPr txBox="1"/>
          <p:nvPr/>
        </p:nvSpPr>
        <p:spPr>
          <a:xfrm>
            <a:off x="129611" y="5761043"/>
            <a:ext cx="3702699" cy="54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80000"/>
              </a:lnSpc>
            </a:pPr>
            <a:r>
              <a:rPr lang="en-US" b="1" dirty="0" smtClean="0">
                <a:latin typeface="Helvetica"/>
                <a:cs typeface="Helvetica"/>
              </a:rPr>
              <a:t>March 2019</a:t>
            </a:r>
            <a:r>
              <a:rPr lang="en-US" dirty="0" smtClean="0">
                <a:latin typeface="Helvetica"/>
                <a:cs typeface="Helvetica"/>
              </a:rPr>
              <a:t>: </a:t>
            </a:r>
            <a:r>
              <a:rPr lang="en-US" dirty="0">
                <a:latin typeface="Times New Roman"/>
                <a:cs typeface="Times New Roman"/>
              </a:rPr>
              <a:t>XPRIZE announces $10M Grand Prize Winner </a:t>
            </a:r>
          </a:p>
        </p:txBody>
      </p:sp>
      <p:sp>
        <p:nvSpPr>
          <p:cNvPr id="135" name="Rectangular Callout 134"/>
          <p:cNvSpPr/>
          <p:nvPr/>
        </p:nvSpPr>
        <p:spPr>
          <a:xfrm>
            <a:off x="129610" y="5679892"/>
            <a:ext cx="3451610" cy="727886"/>
          </a:xfrm>
          <a:prstGeom prst="wedgeRectCallout">
            <a:avLst>
              <a:gd name="adj1" fmla="val 75803"/>
              <a:gd name="adj2" fmla="val 42496"/>
            </a:avLst>
          </a:prstGeom>
          <a:noFill/>
          <a:ln w="19050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4478423" y="741769"/>
            <a:ext cx="1229895" cy="115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APR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MAY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JUN		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JUL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AUG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SEP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OCT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NOV</a:t>
            </a:r>
          </a:p>
          <a:p>
            <a:pPr>
              <a:lnSpc>
                <a:spcPct val="76000"/>
              </a:lnSpc>
            </a:pPr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Times New Roman"/>
                <a:cs typeface="Times New Roman"/>
              </a:rPr>
              <a:t>DEC</a:t>
            </a:r>
          </a:p>
        </p:txBody>
      </p:sp>
      <p:cxnSp>
        <p:nvCxnSpPr>
          <p:cNvPr id="178" name="Straight Connector 177"/>
          <p:cNvCxnSpPr/>
          <p:nvPr/>
        </p:nvCxnSpPr>
        <p:spPr>
          <a:xfrm>
            <a:off x="4265023" y="1189658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>
            <a:off x="4265023" y="1304236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4265023" y="1418814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>
            <a:off x="4265023" y="1533392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>
            <a:off x="4265023" y="1647970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4265023" y="1762548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/>
          <p:nvPr/>
        </p:nvCxnSpPr>
        <p:spPr>
          <a:xfrm>
            <a:off x="4273268" y="849933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>
          <a:xfrm>
            <a:off x="4273268" y="964511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>
            <a:off x="4273268" y="1079089"/>
            <a:ext cx="2743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1" name="Oval 190"/>
          <p:cNvSpPr/>
          <p:nvPr/>
        </p:nvSpPr>
        <p:spPr>
          <a:xfrm>
            <a:off x="4362634" y="6026739"/>
            <a:ext cx="92828" cy="68121"/>
          </a:xfrm>
          <a:prstGeom prst="ellipse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/>
          <p:cNvSpPr/>
          <p:nvPr/>
        </p:nvSpPr>
        <p:spPr>
          <a:xfrm>
            <a:off x="4368984" y="1045028"/>
            <a:ext cx="92828" cy="68121"/>
          </a:xfrm>
          <a:prstGeom prst="ellipse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4" name="Oval 193"/>
          <p:cNvSpPr/>
          <p:nvPr/>
        </p:nvSpPr>
        <p:spPr>
          <a:xfrm>
            <a:off x="4366669" y="930450"/>
            <a:ext cx="92828" cy="68121"/>
          </a:xfrm>
          <a:prstGeom prst="ellipse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5" name="Oval 194"/>
          <p:cNvSpPr/>
          <p:nvPr/>
        </p:nvSpPr>
        <p:spPr>
          <a:xfrm>
            <a:off x="4362634" y="815872"/>
            <a:ext cx="92828" cy="68121"/>
          </a:xfrm>
          <a:prstGeom prst="ellipse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6" name="TextBox 195"/>
          <p:cNvSpPr txBox="1"/>
          <p:nvPr/>
        </p:nvSpPr>
        <p:spPr>
          <a:xfrm>
            <a:off x="152400" y="2277992"/>
            <a:ext cx="3702699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80000"/>
              </a:lnSpc>
            </a:pPr>
            <a:r>
              <a:rPr lang="en-US" b="1" dirty="0" smtClean="0">
                <a:latin typeface="Helvetica"/>
                <a:cs typeface="Helvetica"/>
              </a:rPr>
              <a:t>August, 2015</a:t>
            </a:r>
            <a:r>
              <a:rPr lang="en-US" dirty="0" smtClean="0">
                <a:latin typeface="Helvetica"/>
                <a:cs typeface="Helvetica"/>
              </a:rPr>
              <a:t>: </a:t>
            </a:r>
            <a:r>
              <a:rPr lang="en-US" dirty="0" smtClean="0">
                <a:latin typeface="Times New Roman"/>
                <a:cs typeface="Times New Roman"/>
              </a:rPr>
              <a:t>Raise $$, hire staff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97" name="Rectangular Callout 196"/>
          <p:cNvSpPr/>
          <p:nvPr/>
        </p:nvSpPr>
        <p:spPr>
          <a:xfrm>
            <a:off x="129610" y="2224348"/>
            <a:ext cx="3451610" cy="414704"/>
          </a:xfrm>
          <a:prstGeom prst="wedgeRectCallout">
            <a:avLst>
              <a:gd name="adj1" fmla="val 74169"/>
              <a:gd name="adj2" fmla="val -252847"/>
            </a:avLst>
          </a:prstGeom>
          <a:noFill/>
          <a:ln w="19050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TextBox 197"/>
          <p:cNvSpPr txBox="1"/>
          <p:nvPr/>
        </p:nvSpPr>
        <p:spPr>
          <a:xfrm>
            <a:off x="5231126" y="1179133"/>
            <a:ext cx="3702699" cy="54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80000"/>
              </a:lnSpc>
            </a:pPr>
            <a:r>
              <a:rPr lang="en-US" b="1" dirty="0" smtClean="0">
                <a:latin typeface="Helvetica"/>
                <a:cs typeface="Helvetica"/>
              </a:rPr>
              <a:t>May, 2015</a:t>
            </a:r>
            <a:r>
              <a:rPr lang="en-US" dirty="0" smtClean="0">
                <a:latin typeface="Helvetica"/>
                <a:cs typeface="Helvetica"/>
              </a:rPr>
              <a:t>: </a:t>
            </a:r>
            <a:r>
              <a:rPr lang="en-US" dirty="0" smtClean="0">
                <a:latin typeface="Times New Roman"/>
                <a:cs typeface="Times New Roman"/>
              </a:rPr>
              <a:t>Recruited faculty, </a:t>
            </a:r>
          </a:p>
          <a:p>
            <a:pPr lvl="0">
              <a:lnSpc>
                <a:spcPct val="80000"/>
              </a:lnSpc>
            </a:pPr>
            <a:r>
              <a:rPr lang="en-US" dirty="0" smtClean="0">
                <a:latin typeface="Times New Roman"/>
                <a:cs typeface="Times New Roman"/>
              </a:rPr>
              <a:t>students, and companies 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99" name="Rectangular Callout 198"/>
          <p:cNvSpPr/>
          <p:nvPr/>
        </p:nvSpPr>
        <p:spPr>
          <a:xfrm>
            <a:off x="5110457" y="1113149"/>
            <a:ext cx="3515894" cy="690146"/>
          </a:xfrm>
          <a:prstGeom prst="wedgeRectCallout">
            <a:avLst>
              <a:gd name="adj1" fmla="val -69217"/>
              <a:gd name="adj2" fmla="val -68652"/>
            </a:avLst>
          </a:prstGeom>
          <a:noFill/>
          <a:ln w="19050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TextBox 200"/>
          <p:cNvSpPr txBox="1"/>
          <p:nvPr/>
        </p:nvSpPr>
        <p:spPr>
          <a:xfrm>
            <a:off x="152400" y="688350"/>
            <a:ext cx="3702699" cy="54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80000"/>
              </a:lnSpc>
            </a:pPr>
            <a:r>
              <a:rPr lang="en-US" b="1" dirty="0" smtClean="0">
                <a:latin typeface="Helvetica"/>
                <a:cs typeface="Helvetica"/>
              </a:rPr>
              <a:t>April, 2015</a:t>
            </a:r>
            <a:r>
              <a:rPr lang="en-US" dirty="0" smtClean="0">
                <a:latin typeface="Helvetica"/>
                <a:cs typeface="Helvetica"/>
              </a:rPr>
              <a:t>: </a:t>
            </a:r>
            <a:r>
              <a:rPr lang="en-US" dirty="0" smtClean="0">
                <a:latin typeface="Times New Roman"/>
                <a:cs typeface="Times New Roman"/>
              </a:rPr>
              <a:t>Registered Carnegie </a:t>
            </a:r>
          </a:p>
          <a:p>
            <a:pPr lvl="0">
              <a:lnSpc>
                <a:spcPct val="80000"/>
              </a:lnSpc>
            </a:pPr>
            <a:r>
              <a:rPr lang="en-US" dirty="0" smtClean="0">
                <a:latin typeface="Times New Roman"/>
                <a:cs typeface="Times New Roman"/>
              </a:rPr>
              <a:t>Mellon University</a:t>
            </a:r>
          </a:p>
        </p:txBody>
      </p:sp>
      <p:sp>
        <p:nvSpPr>
          <p:cNvPr id="202" name="Rectangular Callout 201"/>
          <p:cNvSpPr/>
          <p:nvPr/>
        </p:nvSpPr>
        <p:spPr>
          <a:xfrm>
            <a:off x="129611" y="596810"/>
            <a:ext cx="3451610" cy="707425"/>
          </a:xfrm>
          <a:prstGeom prst="wedgeRectCallout">
            <a:avLst>
              <a:gd name="adj1" fmla="val 75089"/>
              <a:gd name="adj2" fmla="val -14823"/>
            </a:avLst>
          </a:prstGeom>
          <a:noFill/>
          <a:ln w="19050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3581220" y="325685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AB0005"/>
                </a:solidFill>
                <a:latin typeface="Helvetica"/>
                <a:cs typeface="Helvetica"/>
              </a:rPr>
              <a:t>2015</a:t>
            </a:r>
            <a:endParaRPr lang="en-US" b="1" dirty="0">
              <a:solidFill>
                <a:srgbClr val="AB0005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371600" y="0"/>
            <a:ext cx="7254751" cy="746543"/>
          </a:xfrm>
        </p:spPr>
        <p:txBody>
          <a:bodyPr>
            <a:normAutofit/>
          </a:bodyPr>
          <a:lstStyle/>
          <a:p>
            <a:pPr algn="r"/>
            <a:r>
              <a:rPr lang="en-US" sz="3400" b="1" dirty="0">
                <a:solidFill>
                  <a:srgbClr val="AB0005"/>
                </a:solidFill>
                <a:latin typeface="Helvetica"/>
                <a:cs typeface="Helvetica"/>
              </a:rPr>
              <a:t>Milestones</a:t>
            </a:r>
          </a:p>
        </p:txBody>
      </p:sp>
    </p:spTree>
    <p:extLst>
      <p:ext uri="{BB962C8B-B14F-4D97-AF65-F5344CB8AC3E}">
        <p14:creationId xmlns:p14="http://schemas.microsoft.com/office/powerpoint/2010/main" val="1701760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38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AB0005"/>
                </a:solidFill>
                <a:latin typeface="Helvetica"/>
                <a:ea typeface="+mn-ea"/>
                <a:cs typeface="Helvetica"/>
              </a:rPr>
              <a:t>Return on investment:  </a:t>
            </a:r>
            <a:r>
              <a:rPr lang="en-US" sz="3200" b="1" dirty="0" smtClean="0">
                <a:solidFill>
                  <a:srgbClr val="AB0005"/>
                </a:solidFill>
                <a:latin typeface="Helvetica"/>
                <a:ea typeface="+mn-ea"/>
                <a:cs typeface="Helvetica"/>
              </a:rPr>
              <a:t>impact!</a:t>
            </a:r>
            <a:endParaRPr lang="en-US" sz="3200" b="1" dirty="0">
              <a:solidFill>
                <a:srgbClr val="AB0005"/>
              </a:solidFill>
              <a:latin typeface="Helvetica"/>
              <a:ea typeface="+mn-ea"/>
              <a:cs typeface="Helvetica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0500" y="885825"/>
            <a:ext cx="88773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any case:</a:t>
            </a: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Students: 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opportunities for research and course projects</a:t>
            </a: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Knowledge: 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lessons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 automated tutors in other cultures</a:t>
            </a: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Code: 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use by community or commercial partners</a:t>
            </a:r>
          </a:p>
          <a:p>
            <a:pPr marL="0" indent="0">
              <a:buNone/>
            </a:pP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chosen as Finalist:</a:t>
            </a: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Children: 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gains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reading, writing, and math</a:t>
            </a: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Data: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logged usage, interactions, and gains</a:t>
            </a: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Knowledge: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experience with deployed tutor in Africa</a:t>
            </a: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University: 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visibility, recruitment, prize money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9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E:\listen\Documentation\Ghana\Project Kane June 2007\Project Kane June 2007 005.jpg"/>
          <p:cNvPicPr>
            <a:picLocks noChangeArrowheads="1"/>
          </p:cNvPicPr>
          <p:nvPr/>
        </p:nvPicPr>
        <p:blipFill>
          <a:blip r:embed="rId3" cstate="print">
            <a:alphaModFix/>
          </a:blip>
          <a:srcRect/>
          <a:stretch>
            <a:fillRect/>
          </a:stretch>
        </p:blipFill>
        <p:spPr bwMode="auto">
          <a:xfrm>
            <a:off x="0" y="0"/>
            <a:ext cx="9171433" cy="65495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-1" y="0"/>
            <a:ext cx="3796633" cy="6531221"/>
          </a:xfrm>
          <a:prstGeom prst="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382576" y="132893"/>
            <a:ext cx="3034632" cy="10836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b="1" dirty="0" smtClean="0">
                <a:solidFill>
                  <a:srgbClr val="AB0005"/>
                </a:solidFill>
                <a:latin typeface="Helvetica"/>
                <a:cs typeface="Helvetica"/>
              </a:rPr>
              <a:t>For More Information</a:t>
            </a:r>
            <a:endParaRPr lang="en-US" sz="3400" b="1" dirty="0">
              <a:solidFill>
                <a:srgbClr val="AB0005"/>
              </a:solidFill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1360" y="1951788"/>
            <a:ext cx="335547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sz="2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XPRIZE: </a:t>
            </a:r>
            <a:endParaRPr lang="en-US" sz="2400" dirty="0" smtClean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Times New Roman"/>
              <a:cs typeface="Times New Roman"/>
            </a:endParaRPr>
          </a:p>
          <a:p>
            <a:pPr>
              <a:spcBef>
                <a:spcPct val="0"/>
              </a:spcBef>
            </a:pPr>
            <a:r>
              <a:rPr lang="en-US" sz="2400" dirty="0" smtClean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  <a:hlinkClick r:id="rId4" action="ppaction://hlinkfile"/>
              </a:rPr>
              <a:t>learning.xprize.org</a:t>
            </a:r>
            <a:endParaRPr lang="en-US" sz="24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Times New Roman"/>
              <a:cs typeface="Times New Roman"/>
            </a:endParaRPr>
          </a:p>
          <a:p>
            <a:pPr>
              <a:spcBef>
                <a:spcPct val="0"/>
              </a:spcBef>
            </a:pPr>
            <a:endParaRPr lang="en-US" sz="2400" dirty="0" smtClean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Times New Roman"/>
              <a:cs typeface="Times New Roman"/>
            </a:endParaRPr>
          </a:p>
          <a:p>
            <a:pPr>
              <a:spcBef>
                <a:spcPct val="0"/>
              </a:spcBef>
            </a:pPr>
            <a:r>
              <a:rPr lang="en-US" sz="2400" dirty="0" smtClean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Project </a:t>
            </a:r>
            <a:r>
              <a:rPr lang="en-US" sz="2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LISTEN: </a:t>
            </a:r>
            <a:endParaRPr lang="en-US" sz="2400" dirty="0" smtClean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Times New Roman"/>
              <a:cs typeface="Times New Roman"/>
            </a:endParaRPr>
          </a:p>
          <a:p>
            <a:pPr>
              <a:spcBef>
                <a:spcPct val="0"/>
              </a:spcBef>
            </a:pPr>
            <a:r>
              <a:rPr lang="en-US" sz="2400" dirty="0" smtClean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  <a:hlinkClick r:id="rId5" action="ppaction://hlinkfile"/>
              </a:rPr>
              <a:t>projectlisten.org</a:t>
            </a:r>
            <a:r>
              <a:rPr lang="en-US" sz="2400" dirty="0" smtClean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 </a:t>
            </a:r>
            <a:endParaRPr lang="en-US" sz="24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Times New Roman"/>
              <a:cs typeface="Times New Roman"/>
            </a:endParaRPr>
          </a:p>
          <a:p>
            <a:pPr>
              <a:spcBef>
                <a:spcPct val="0"/>
              </a:spcBef>
            </a:pPr>
            <a:endParaRPr lang="en-US" sz="2400" dirty="0" smtClean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Times New Roman"/>
              <a:cs typeface="Times New Roman"/>
            </a:endParaRPr>
          </a:p>
          <a:p>
            <a:pPr>
              <a:spcBef>
                <a:spcPct val="0"/>
              </a:spcBef>
            </a:pPr>
            <a:r>
              <a:rPr lang="en-US" sz="2400" dirty="0" smtClean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Jack </a:t>
            </a:r>
            <a:r>
              <a:rPr lang="en-US" sz="2400" dirty="0" err="1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Mostow</a:t>
            </a:r>
            <a:r>
              <a:rPr lang="en-US" sz="2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:  </a:t>
            </a:r>
          </a:p>
          <a:p>
            <a:pPr>
              <a:spcBef>
                <a:spcPct val="0"/>
              </a:spcBef>
            </a:pPr>
            <a:r>
              <a:rPr lang="en-US" sz="2400" dirty="0" smtClean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  <a:hlinkClick r:id="rId6"/>
              </a:rPr>
              <a:t>mostow</a:t>
            </a:r>
            <a:r>
              <a:rPr lang="en-US" sz="2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  <a:hlinkClick r:id="rId6"/>
              </a:rPr>
              <a:t>@cs.cmu.edu</a:t>
            </a:r>
            <a:endParaRPr lang="en-US" sz="24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Times New Roman"/>
              <a:cs typeface="Times New Roman"/>
            </a:endParaRPr>
          </a:p>
          <a:p>
            <a:endParaRPr lang="en-US" sz="2400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117475" y="0"/>
            <a:ext cx="5048942" cy="353104"/>
          </a:xfrm>
          <a:prstGeom prst="rect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130842" y="-21768"/>
            <a:ext cx="50405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Kofi </a:t>
            </a:r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Annan Technology Centre, Ghana</a:t>
            </a: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4585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075" y="6516423"/>
            <a:ext cx="83842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Times New Roman"/>
                <a:cs typeface="Times New Roman"/>
              </a:rPr>
              <a:t>Carnegie Mellon University</a:t>
            </a:r>
            <a:endParaRPr lang="en-US" sz="1600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6152" y="1129510"/>
            <a:ext cx="8729580" cy="5293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/>
                <a:cs typeface="Times New Roman"/>
              </a:rPr>
              <a:t>Perfect alignment to: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Simon Learning Initiative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Goal of positive global impact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Culture of interdisciplinary collaboration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Emphasis on empirical validation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Experience in developing reading and math tutors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Student participation in research and course projects</a:t>
            </a:r>
          </a:p>
          <a:p>
            <a:r>
              <a:rPr lang="en-US" sz="2800" b="1" dirty="0">
                <a:latin typeface="Times New Roman"/>
                <a:cs typeface="Times New Roman"/>
              </a:rPr>
              <a:t>Visibility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Exciting competition for noble goal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Potential to win $1M or even $10M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Great for Carnegie Mellon brand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Inspire public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Attract students</a:t>
            </a:r>
          </a:p>
          <a:p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27262" y="226472"/>
            <a:ext cx="8729580" cy="949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AB0005"/>
                </a:solidFill>
                <a:latin typeface="Helvetica"/>
                <a:cs typeface="Helvetica"/>
              </a:rPr>
              <a:t>Why should Carnegie Mellon Compete?</a:t>
            </a:r>
          </a:p>
        </p:txBody>
      </p:sp>
    </p:spTree>
    <p:extLst>
      <p:ext uri="{BB962C8B-B14F-4D97-AF65-F5344CB8AC3E}">
        <p14:creationId xmlns:p14="http://schemas.microsoft.com/office/powerpoint/2010/main" val="809315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6-05 at 4.10.55 PM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2982"/>
            <a:ext cx="9162289" cy="689614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-1" y="-2"/>
            <a:ext cx="4572001" cy="6531223"/>
          </a:xfrm>
          <a:prstGeom prst="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-1" y="6531222"/>
            <a:ext cx="9166418" cy="353104"/>
          </a:xfrm>
          <a:prstGeom prst="rect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075" y="6516423"/>
            <a:ext cx="42919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Times New Roman"/>
                <a:cs typeface="Times New Roman"/>
              </a:rPr>
              <a:t>Carnegie Mellon University</a:t>
            </a:r>
            <a:endParaRPr lang="en-US" sz="16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1924" y="6504277"/>
            <a:ext cx="2133600" cy="365125"/>
          </a:xfrm>
        </p:spPr>
        <p:txBody>
          <a:bodyPr/>
          <a:lstStyle/>
          <a:p>
            <a:fld id="{EF417A0B-6515-B847-878F-A6C60278BE82}" type="slidenum">
              <a:rPr lang="en-US" smtClean="0">
                <a:solidFill>
                  <a:srgbClr val="FFFFFF"/>
                </a:solidFill>
                <a:latin typeface="Helvetica"/>
                <a:cs typeface="Helvetica"/>
              </a:rPr>
              <a:t>3</a:t>
            </a:fld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-180976" y="2457948"/>
            <a:ext cx="473918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Child reads, computer listens (using speech recognition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</a:p>
          <a:p>
            <a:pPr marL="800100" lvl="1" indent="-342900" eaLnBrk="0" fontAlgn="base" hangingPunct="0">
              <a:buFont typeface="Wingdings" charset="2"/>
              <a:buChar char="§"/>
            </a:pPr>
            <a:r>
              <a:rPr lang="en-US" sz="2400" dirty="0" smtClean="0">
                <a:latin typeface="Times New Roman"/>
                <a:cs typeface="Times New Roman"/>
              </a:rPr>
              <a:t>Used </a:t>
            </a:r>
            <a:r>
              <a:rPr lang="en-US" sz="2400" dirty="0">
                <a:latin typeface="Times New Roman"/>
                <a:cs typeface="Times New Roman"/>
              </a:rPr>
              <a:t>by thousands of children at school on Windows PCs</a:t>
            </a:r>
          </a:p>
          <a:p>
            <a:pPr marL="800100" lvl="1" indent="-342900" eaLnBrk="0" fontAlgn="base" hangingPunct="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One of NSF’s </a:t>
            </a:r>
            <a:r>
              <a:rPr lang="en-US" sz="2400" b="1" i="1" dirty="0">
                <a:latin typeface="Times New Roman"/>
                <a:cs typeface="Times New Roman"/>
              </a:rPr>
              <a:t>Nifty Fifty </a:t>
            </a:r>
            <a:r>
              <a:rPr lang="en-US" sz="2400" dirty="0">
                <a:latin typeface="Times New Roman"/>
                <a:cs typeface="Times New Roman"/>
              </a:rPr>
              <a:t>projects</a:t>
            </a:r>
            <a:endParaRPr lang="en-US" sz="2400" b="1" i="1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87026" y="124244"/>
            <a:ext cx="4016033" cy="1937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b="1" dirty="0">
                <a:solidFill>
                  <a:srgbClr val="AB0005"/>
                </a:solidFill>
                <a:latin typeface="Helvetica"/>
                <a:cs typeface="Helvetica"/>
              </a:rPr>
              <a:t>What is Project LISTEN’s Reading Tutor?</a:t>
            </a:r>
          </a:p>
        </p:txBody>
      </p:sp>
      <p:sp>
        <p:nvSpPr>
          <p:cNvPr id="10" name="Rectangle 9"/>
          <p:cNvSpPr/>
          <p:nvPr/>
        </p:nvSpPr>
        <p:spPr>
          <a:xfrm>
            <a:off x="6275249" y="-13781"/>
            <a:ext cx="2890990" cy="353104"/>
          </a:xfrm>
          <a:prstGeom prst="rect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6261881" y="-36176"/>
            <a:ext cx="29556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Pittsburgh school </a:t>
            </a: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8542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2" r="1742" b="17893"/>
          <a:stretch/>
        </p:blipFill>
        <p:spPr bwMode="auto">
          <a:xfrm>
            <a:off x="-12304" y="0"/>
            <a:ext cx="9156304" cy="6540366"/>
          </a:xfrm>
          <a:prstGeom prst="rect">
            <a:avLst/>
          </a:prstGeom>
          <a:blipFill dpi="0" rotWithShape="1">
            <a:blip r:embed="rId4">
              <a:alphaModFix amt="51000"/>
            </a:blip>
            <a:srcRect/>
            <a:tile tx="0" ty="0" sx="100000" sy="100000" flip="none" algn="tl"/>
          </a:blipFill>
          <a:ln>
            <a:noFill/>
          </a:ln>
          <a:effectLst/>
        </p:spPr>
      </p:pic>
      <p:sp>
        <p:nvSpPr>
          <p:cNvPr id="11" name="Rectangle 10"/>
          <p:cNvSpPr/>
          <p:nvPr/>
        </p:nvSpPr>
        <p:spPr>
          <a:xfrm>
            <a:off x="3618403" y="0"/>
            <a:ext cx="5525597" cy="6540366"/>
          </a:xfrm>
          <a:prstGeom prst="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466355" y="1920061"/>
            <a:ext cx="552559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charset="2"/>
              <a:buChar char="§"/>
            </a:pPr>
            <a:r>
              <a:rPr lang="en-US" sz="2400" b="1" dirty="0">
                <a:latin typeface="Times New Roman"/>
                <a:cs typeface="Times New Roman"/>
              </a:rPr>
              <a:t>Children</a:t>
            </a:r>
            <a:r>
              <a:rPr lang="en-US" sz="2400" dirty="0">
                <a:latin typeface="Times New Roman"/>
                <a:cs typeface="Times New Roman"/>
              </a:rPr>
              <a:t> in controlled studies in USA, Canada, Ghana, India:</a:t>
            </a:r>
          </a:p>
          <a:p>
            <a:pPr marL="1257300" lvl="2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Outgained independent practice and some classroom teaching</a:t>
            </a:r>
          </a:p>
          <a:p>
            <a:pPr marL="1257300" lvl="2" indent="-342900">
              <a:buFont typeface="Wingdings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Tied human tutoring on several skills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b="1" dirty="0">
                <a:latin typeface="Times New Roman"/>
                <a:cs typeface="Times New Roman"/>
              </a:rPr>
              <a:t>Research</a:t>
            </a:r>
            <a:r>
              <a:rPr lang="en-US" sz="2400" dirty="0">
                <a:latin typeface="Times New Roman"/>
                <a:cs typeface="Times New Roman"/>
              </a:rPr>
              <a:t> in 100+ publications including Best Paper awards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400" b="1" dirty="0">
                <a:latin typeface="Times New Roman"/>
                <a:cs typeface="Times New Roman"/>
              </a:rPr>
              <a:t>Licensees</a:t>
            </a:r>
            <a:r>
              <a:rPr lang="en-US" sz="2400" dirty="0">
                <a:latin typeface="Times New Roman"/>
                <a:cs typeface="Times New Roman"/>
              </a:rPr>
              <a:t> now productizing Reading Tutor and reading game</a:t>
            </a:r>
          </a:p>
          <a:p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3795059" y="-52838"/>
            <a:ext cx="5214471" cy="1694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b="1" dirty="0">
                <a:solidFill>
                  <a:srgbClr val="AB0005"/>
                </a:solidFill>
                <a:latin typeface="Helvetica"/>
                <a:cs typeface="Helvetica"/>
              </a:rPr>
              <a:t>Impact of Project LISTEN’s Reading Tutor</a:t>
            </a:r>
          </a:p>
        </p:txBody>
      </p:sp>
      <p:sp>
        <p:nvSpPr>
          <p:cNvPr id="9" name="Rectangle 8"/>
          <p:cNvSpPr/>
          <p:nvPr/>
        </p:nvSpPr>
        <p:spPr>
          <a:xfrm>
            <a:off x="-12303" y="0"/>
            <a:ext cx="3630706" cy="353104"/>
          </a:xfrm>
          <a:prstGeom prst="rect">
            <a:avLst/>
          </a:prstGeom>
          <a:solidFill>
            <a:srgbClr val="AB00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-12304" y="-21768"/>
            <a:ext cx="36307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Internet </a:t>
            </a:r>
            <a:r>
              <a:rPr lang="en-US" dirty="0">
                <a:solidFill>
                  <a:schemeClr val="bg1"/>
                </a:solidFill>
                <a:latin typeface="Helvetica"/>
                <a:cs typeface="Helvetica"/>
              </a:rPr>
              <a:t>Café in Accra, Ghana</a:t>
            </a:r>
          </a:p>
          <a:p>
            <a:pPr algn="ctr"/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72061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60722" y="1652493"/>
            <a:ext cx="9166418" cy="4893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5625" indent="-385625"/>
            <a:r>
              <a:rPr lang="en-US" sz="2000" b="1" dirty="0">
                <a:latin typeface="Times New Roman"/>
                <a:cs typeface="Times New Roman"/>
              </a:rPr>
              <a:t>Test overall effects </a:t>
            </a:r>
            <a:r>
              <a:rPr lang="en-US" sz="2000" dirty="0">
                <a:latin typeface="Times New Roman"/>
                <a:cs typeface="Times New Roman"/>
              </a:rPr>
              <a:t>by comparing pre- to post-test gains to control treatment(s)</a:t>
            </a:r>
          </a:p>
          <a:p>
            <a:pPr marL="814098" lvl="1" indent="-342778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Reading Tutor rivaled human tutors in some skills (</a:t>
            </a:r>
            <a:r>
              <a:rPr lang="en-US" i="1" dirty="0">
                <a:latin typeface="Times New Roman"/>
                <a:cs typeface="Times New Roman"/>
              </a:rPr>
              <a:t>JECR</a:t>
            </a:r>
            <a:r>
              <a:rPr lang="en-US" dirty="0">
                <a:latin typeface="Times New Roman"/>
                <a:cs typeface="Times New Roman"/>
              </a:rPr>
              <a:t>03)</a:t>
            </a:r>
          </a:p>
          <a:p>
            <a:pPr marL="814098" lvl="1" indent="-342778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Reading Tutor beat Sustained Silent Reading (</a:t>
            </a:r>
            <a:r>
              <a:rPr lang="en-US" i="1" dirty="0">
                <a:latin typeface="Times New Roman"/>
                <a:cs typeface="Times New Roman"/>
              </a:rPr>
              <a:t>JECR</a:t>
            </a:r>
            <a:r>
              <a:rPr lang="en-US" dirty="0">
                <a:latin typeface="Times New Roman"/>
                <a:cs typeface="Times New Roman"/>
              </a:rPr>
              <a:t>07, </a:t>
            </a:r>
            <a:r>
              <a:rPr lang="en-US" i="1" dirty="0">
                <a:latin typeface="Times New Roman"/>
                <a:cs typeface="Times New Roman"/>
              </a:rPr>
              <a:t>JECR</a:t>
            </a:r>
            <a:r>
              <a:rPr lang="en-US" dirty="0">
                <a:latin typeface="Times New Roman"/>
                <a:cs typeface="Times New Roman"/>
              </a:rPr>
              <a:t>13)</a:t>
            </a:r>
          </a:p>
          <a:p>
            <a:pPr marL="814098" lvl="1" indent="-342778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Reading Tutor helped ELLs in Canada (IDEC09), Ghana (ITID10), India (Dev10)</a:t>
            </a:r>
          </a:p>
          <a:p>
            <a:pPr marL="471320" lvl="1"/>
            <a:endParaRPr lang="en-US" dirty="0">
              <a:latin typeface="Times New Roman"/>
              <a:cs typeface="Times New Roman"/>
            </a:endParaRPr>
          </a:p>
          <a:p>
            <a:pPr marL="385625" indent="-385625"/>
            <a:r>
              <a:rPr lang="en-US" sz="2000" b="1" dirty="0">
                <a:latin typeface="Times New Roman"/>
                <a:cs typeface="Times New Roman"/>
              </a:rPr>
              <a:t>Assess student skills, </a:t>
            </a:r>
            <a:r>
              <a:rPr lang="en-US" sz="2000" dirty="0">
                <a:latin typeface="Times New Roman"/>
                <a:cs typeface="Times New Roman"/>
              </a:rPr>
              <a:t>validating on performance in tutor and on gold standard tests</a:t>
            </a:r>
          </a:p>
          <a:p>
            <a:pPr marL="814098" lvl="1" indent="-342778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Cloze questions predict vocabulary and comprehension (</a:t>
            </a:r>
            <a:r>
              <a:rPr lang="en-US" i="1" dirty="0">
                <a:latin typeface="Times New Roman"/>
                <a:cs typeface="Times New Roman"/>
              </a:rPr>
              <a:t>TICL</a:t>
            </a:r>
            <a:r>
              <a:rPr lang="en-US" dirty="0">
                <a:latin typeface="Times New Roman"/>
                <a:cs typeface="Times New Roman"/>
              </a:rPr>
              <a:t>04)</a:t>
            </a:r>
          </a:p>
          <a:p>
            <a:pPr marL="814098" lvl="1" indent="-342778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Prosody predicts proficiency (</a:t>
            </a:r>
            <a:r>
              <a:rPr lang="en-US" i="1" dirty="0">
                <a:latin typeface="Times New Roman"/>
                <a:cs typeface="Times New Roman"/>
              </a:rPr>
              <a:t>CALICO</a:t>
            </a:r>
            <a:r>
              <a:rPr lang="en-US" dirty="0">
                <a:latin typeface="Times New Roman"/>
                <a:cs typeface="Times New Roman"/>
              </a:rPr>
              <a:t>04, </a:t>
            </a:r>
            <a:r>
              <a:rPr lang="en-US" i="1" dirty="0">
                <a:latin typeface="Times New Roman"/>
                <a:cs typeface="Times New Roman"/>
              </a:rPr>
              <a:t>TICL</a:t>
            </a:r>
            <a:r>
              <a:rPr lang="en-US" dirty="0">
                <a:latin typeface="Times New Roman"/>
                <a:cs typeface="Times New Roman"/>
              </a:rPr>
              <a:t>04, </a:t>
            </a:r>
            <a:r>
              <a:rPr lang="en-US" i="1" dirty="0">
                <a:latin typeface="Times New Roman"/>
                <a:cs typeface="Times New Roman"/>
              </a:rPr>
              <a:t>TSLP</a:t>
            </a:r>
            <a:r>
              <a:rPr lang="en-US" dirty="0">
                <a:latin typeface="Times New Roman"/>
                <a:cs typeface="Times New Roman"/>
              </a:rPr>
              <a:t>11)</a:t>
            </a:r>
          </a:p>
          <a:p>
            <a:pPr marL="814098" lvl="1" indent="-342778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LR-DBN </a:t>
            </a:r>
            <a:r>
              <a:rPr lang="en-US" dirty="0" err="1">
                <a:latin typeface="Times New Roman"/>
                <a:cs typeface="Times New Roman"/>
              </a:rPr>
              <a:t>subskill</a:t>
            </a:r>
            <a:r>
              <a:rPr lang="en-US" dirty="0">
                <a:latin typeface="Times New Roman"/>
                <a:cs typeface="Times New Roman"/>
              </a:rPr>
              <a:t> tracing cuts prediction error in half  </a:t>
            </a:r>
            <a:r>
              <a:rPr lang="en-US" dirty="0">
                <a:solidFill>
                  <a:srgbClr val="000000"/>
                </a:solidFill>
                <a:latin typeface="Times New Roman"/>
                <a:cs typeface="Times New Roman"/>
              </a:rPr>
              <a:t>(</a:t>
            </a:r>
            <a:r>
              <a:rPr lang="en-US" b="1" dirty="0">
                <a:solidFill>
                  <a:srgbClr val="AB0005"/>
                </a:solidFill>
                <a:latin typeface="Times New Roman"/>
                <a:cs typeface="Times New Roman"/>
              </a:rPr>
              <a:t>*EDM12</a:t>
            </a:r>
            <a:r>
              <a:rPr lang="en-US" dirty="0">
                <a:solidFill>
                  <a:srgbClr val="000000"/>
                </a:solidFill>
                <a:latin typeface="Times New Roman"/>
                <a:cs typeface="Times New Roman"/>
              </a:rPr>
              <a:t>)</a:t>
            </a:r>
          </a:p>
          <a:p>
            <a:pPr marL="471320" lvl="1"/>
            <a:endParaRPr lang="en-US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85625" indent="-385625"/>
            <a:r>
              <a:rPr lang="en-US" sz="2000" b="1" dirty="0">
                <a:latin typeface="Times New Roman"/>
                <a:cs typeface="Times New Roman"/>
              </a:rPr>
              <a:t>Identify important variables </a:t>
            </a:r>
            <a:r>
              <a:rPr lang="en-US" sz="2000" dirty="0">
                <a:latin typeface="Times New Roman"/>
                <a:cs typeface="Times New Roman"/>
              </a:rPr>
              <a:t>using correlational analyses   </a:t>
            </a:r>
          </a:p>
          <a:p>
            <a:pPr marL="842825" lvl="1" indent="-385625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Gains decrease with time spent picking stories (ITS02)</a:t>
            </a:r>
          </a:p>
          <a:p>
            <a:pPr marL="842825" lvl="1" indent="-385625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Labs average higher usage than classrooms (</a:t>
            </a:r>
            <a:r>
              <a:rPr lang="en-US" i="1" dirty="0">
                <a:latin typeface="Times New Roman"/>
                <a:cs typeface="Times New Roman"/>
              </a:rPr>
              <a:t>Scale-up </a:t>
            </a:r>
            <a:r>
              <a:rPr lang="en-US" dirty="0">
                <a:latin typeface="Times New Roman"/>
                <a:cs typeface="Times New Roman"/>
              </a:rPr>
              <a:t>07)</a:t>
            </a:r>
          </a:p>
          <a:p>
            <a:pPr marL="842825" lvl="1" indent="-385625">
              <a:buFont typeface="Wingdings" charset="2"/>
              <a:buChar char="§"/>
            </a:pPr>
            <a:endParaRPr lang="en-US" dirty="0">
              <a:latin typeface="Times New Roman"/>
              <a:cs typeface="Times New Roman"/>
            </a:endParaRPr>
          </a:p>
          <a:p>
            <a:r>
              <a:rPr lang="en-US" b="1" dirty="0">
                <a:solidFill>
                  <a:srgbClr val="AB0005"/>
                </a:solidFill>
                <a:latin typeface="Times New Roman"/>
                <a:cs typeface="Times New Roman"/>
              </a:rPr>
              <a:t>* Best Paper or Nominee </a:t>
            </a:r>
          </a:p>
          <a:p>
            <a:pPr marL="471320" lvl="1"/>
            <a:endParaRPr lang="en-US" b="1" dirty="0" smtClean="0">
              <a:solidFill>
                <a:srgbClr val="AB0005"/>
              </a:solidFill>
              <a:latin typeface="Times New Roman"/>
              <a:cs typeface="Times New Roman"/>
            </a:endParaRPr>
          </a:p>
          <a:p>
            <a:pPr marL="471320" lvl="1"/>
            <a:endParaRPr lang="en-US" b="1" dirty="0">
              <a:solidFill>
                <a:srgbClr val="AB0005"/>
              </a:solidFill>
              <a:latin typeface="Times New Roman"/>
              <a:cs typeface="Times New Roman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-1" y="0"/>
            <a:ext cx="9166418" cy="13895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b="1" dirty="0">
                <a:solidFill>
                  <a:srgbClr val="AB0005"/>
                </a:solidFill>
                <a:latin typeface="Helvetica"/>
                <a:cs typeface="Helvetica"/>
              </a:rPr>
              <a:t>Peer-Reviewed Publications:</a:t>
            </a:r>
          </a:p>
          <a:p>
            <a:r>
              <a:rPr lang="en-US" sz="3400" b="1" dirty="0">
                <a:solidFill>
                  <a:srgbClr val="AB0005"/>
                </a:solidFill>
                <a:latin typeface="Helvetica"/>
                <a:cs typeface="Helvetica"/>
              </a:rPr>
              <a:t>Types of Project LISTEN research studies</a:t>
            </a:r>
          </a:p>
        </p:txBody>
      </p:sp>
    </p:spTree>
    <p:extLst>
      <p:ext uri="{BB962C8B-B14F-4D97-AF65-F5344CB8AC3E}">
        <p14:creationId xmlns:p14="http://schemas.microsoft.com/office/powerpoint/2010/main" val="220510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60722" y="1727200"/>
            <a:ext cx="9166418" cy="473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5625" indent="-385625"/>
            <a:r>
              <a:rPr lang="en-US" sz="2000" b="1" dirty="0">
                <a:latin typeface="Times New Roman"/>
                <a:cs typeface="Times New Roman"/>
              </a:rPr>
              <a:t>Compare types of practice</a:t>
            </a:r>
            <a:r>
              <a:rPr lang="en-US" sz="2000" dirty="0">
                <a:latin typeface="Times New Roman"/>
                <a:cs typeface="Times New Roman"/>
              </a:rPr>
              <a:t> using growth curve micro-analyses</a:t>
            </a:r>
          </a:p>
          <a:p>
            <a:pPr marL="842825" lvl="1" indent="-385625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Wide reading builds fluency faster than rereading (SSSR05, ITS08)</a:t>
            </a:r>
          </a:p>
          <a:p>
            <a:pPr marL="842825" lvl="1" indent="-385625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Students gained more from stories they picked (AIED07)</a:t>
            </a:r>
          </a:p>
          <a:p>
            <a:pPr lvl="1"/>
            <a:endParaRPr lang="en-US" dirty="0">
              <a:latin typeface="Times New Roman"/>
              <a:cs typeface="Times New Roman"/>
            </a:endParaRPr>
          </a:p>
          <a:p>
            <a:pPr marL="385625" indent="-385625"/>
            <a:r>
              <a:rPr lang="en-US" sz="2000" b="1" dirty="0">
                <a:latin typeface="Times New Roman"/>
                <a:cs typeface="Times New Roman"/>
              </a:rPr>
              <a:t>Evaluate tutor interventions </a:t>
            </a:r>
            <a:r>
              <a:rPr lang="en-US" sz="2000" dirty="0">
                <a:latin typeface="Times New Roman"/>
                <a:cs typeface="Times New Roman"/>
              </a:rPr>
              <a:t>using randomized within-subject experiments</a:t>
            </a:r>
          </a:p>
          <a:p>
            <a:pPr marL="842825" lvl="1" indent="-385625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Test effects of vocabulary intervention on taught vs. untaught words (</a:t>
            </a:r>
            <a:r>
              <a:rPr lang="en-US" i="1" dirty="0">
                <a:latin typeface="Times New Roman"/>
                <a:cs typeface="Times New Roman"/>
              </a:rPr>
              <a:t>ETS</a:t>
            </a:r>
            <a:r>
              <a:rPr lang="en-US" dirty="0">
                <a:latin typeface="Times New Roman"/>
                <a:cs typeface="Times New Roman"/>
              </a:rPr>
              <a:t>02)</a:t>
            </a:r>
          </a:p>
          <a:p>
            <a:pPr marL="842825" lvl="1" indent="-385625"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Compare effects of tutor help on next encounter of word (SSSR04, ICALL04, </a:t>
            </a:r>
            <a:r>
              <a:rPr lang="en-US" b="1" dirty="0">
                <a:solidFill>
                  <a:srgbClr val="AB0005"/>
                </a:solidFill>
                <a:latin typeface="Times New Roman"/>
                <a:cs typeface="Times New Roman"/>
              </a:rPr>
              <a:t>*AIED13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</a:p>
          <a:p>
            <a:pPr marL="842825" lvl="1" indent="-385625">
              <a:buFont typeface="Wingdings" charset="2"/>
              <a:buChar char="§"/>
            </a:pPr>
            <a:endParaRPr lang="en-US" sz="2000" b="1" dirty="0">
              <a:latin typeface="Times New Roman"/>
              <a:cs typeface="Times New Roman"/>
            </a:endParaRPr>
          </a:p>
          <a:p>
            <a:r>
              <a:rPr lang="en-US" sz="2000" b="1" dirty="0" smtClean="0">
                <a:latin typeface="Times New Roman"/>
                <a:cs typeface="Times New Roman"/>
              </a:rPr>
              <a:t>Mine </a:t>
            </a:r>
            <a:r>
              <a:rPr lang="en-US" sz="2000" b="1" dirty="0">
                <a:latin typeface="Times New Roman"/>
                <a:cs typeface="Times New Roman"/>
              </a:rPr>
              <a:t>tutor logs </a:t>
            </a:r>
            <a:r>
              <a:rPr lang="en-US" sz="2000" dirty="0">
                <a:latin typeface="Times New Roman"/>
                <a:cs typeface="Times New Roman"/>
              </a:rPr>
              <a:t>to discover useful knowledge</a:t>
            </a:r>
          </a:p>
          <a:p>
            <a:pPr marL="800100" lvl="1" indent="-3429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Wingdings" charset="2"/>
              <a:buChar char="§"/>
            </a:pPr>
            <a:r>
              <a:rPr lang="en-US" dirty="0">
                <a:latin typeface="Times New Roman"/>
                <a:cs typeface="Times New Roman"/>
              </a:rPr>
              <a:t>Identify prosodic indicators of reading gains (</a:t>
            </a:r>
            <a:r>
              <a:rPr lang="en-US" b="1" dirty="0">
                <a:solidFill>
                  <a:srgbClr val="AB0005"/>
                </a:solidFill>
                <a:latin typeface="Times New Roman"/>
                <a:cs typeface="Times New Roman"/>
              </a:rPr>
              <a:t>*FLAIRS12</a:t>
            </a:r>
            <a:r>
              <a:rPr lang="en-US" dirty="0">
                <a:latin typeface="Times New Roman"/>
                <a:cs typeface="Times New Roman"/>
              </a:rPr>
              <a:t>)</a:t>
            </a:r>
          </a:p>
          <a:p>
            <a:endParaRPr lang="en-US" sz="2000" dirty="0">
              <a:latin typeface="Times New Roman"/>
              <a:cs typeface="Times New Roman"/>
            </a:endParaRPr>
          </a:p>
          <a:p>
            <a:endParaRPr lang="en-US" b="1" dirty="0" smtClean="0">
              <a:solidFill>
                <a:srgbClr val="AB0005"/>
              </a:solidFill>
              <a:latin typeface="Times New Roman"/>
              <a:cs typeface="Times New Roman"/>
            </a:endParaRPr>
          </a:p>
          <a:p>
            <a:pPr marL="471320" lvl="1"/>
            <a:endParaRPr lang="en-US" b="1" dirty="0" smtClean="0">
              <a:solidFill>
                <a:srgbClr val="AB0005"/>
              </a:solidFill>
              <a:latin typeface="Times New Roman"/>
              <a:cs typeface="Times New Roman"/>
            </a:endParaRPr>
          </a:p>
          <a:p>
            <a:pPr marL="471320" lvl="1"/>
            <a:endParaRPr lang="en-US" b="1" dirty="0">
              <a:solidFill>
                <a:srgbClr val="AB0005"/>
              </a:solidFill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-1" y="0"/>
            <a:ext cx="9166418" cy="13895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b="1" dirty="0">
                <a:solidFill>
                  <a:srgbClr val="AB0005"/>
                </a:solidFill>
                <a:latin typeface="Helvetica"/>
                <a:cs typeface="Helvetica"/>
              </a:rPr>
              <a:t>Peer-Reviewed Publications:</a:t>
            </a:r>
          </a:p>
          <a:p>
            <a:r>
              <a:rPr lang="en-US" sz="3400" b="1" dirty="0">
                <a:solidFill>
                  <a:srgbClr val="AB0005"/>
                </a:solidFill>
                <a:latin typeface="Helvetica"/>
                <a:cs typeface="Helvetica"/>
              </a:rPr>
              <a:t>Types of Project LISTEN research studies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60722" y="5576955"/>
            <a:ext cx="2606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AB0005"/>
                </a:solidFill>
                <a:latin typeface="Times New Roman"/>
                <a:cs typeface="Times New Roman"/>
              </a:rPr>
              <a:t>* Best Paper or Nominee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75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-266700" y="1122158"/>
            <a:ext cx="6448425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charset="2"/>
              <a:buChar char="§"/>
            </a:pPr>
            <a:r>
              <a:rPr lang="en-US" sz="2200" dirty="0">
                <a:latin typeface="Times New Roman"/>
                <a:cs typeface="Times New Roman"/>
              </a:rPr>
              <a:t>Leader of Carnegie Mellon team in XPRIZE Global Learning Challenge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200" dirty="0">
                <a:latin typeface="Times New Roman"/>
                <a:cs typeface="Times New Roman"/>
              </a:rPr>
              <a:t>Founder and Director of Project LISTEN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200" dirty="0">
                <a:latin typeface="Times New Roman"/>
                <a:cs typeface="Times New Roman"/>
              </a:rPr>
              <a:t>Emeritus Research Professor of Robotics, Machine Learning, Language Technologies, and Human-Computer Interaction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200" dirty="0">
                <a:latin typeface="Times New Roman"/>
                <a:cs typeface="Times New Roman"/>
              </a:rPr>
              <a:t>Steering Committee, PIER (Program in Interdisciplinary Educational Research)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200" dirty="0">
                <a:latin typeface="Times New Roman"/>
                <a:cs typeface="Times New Roman"/>
              </a:rPr>
              <a:t>Harvard AB </a:t>
            </a:r>
            <a:r>
              <a:rPr lang="en-US" sz="2200" i="1" dirty="0">
                <a:latin typeface="Times New Roman"/>
                <a:cs typeface="Times New Roman"/>
              </a:rPr>
              <a:t>cum laude </a:t>
            </a:r>
            <a:r>
              <a:rPr lang="en-US" sz="2200" dirty="0">
                <a:latin typeface="Times New Roman"/>
                <a:cs typeface="Times New Roman"/>
              </a:rPr>
              <a:t>in Applied Math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200" dirty="0">
                <a:latin typeface="Times New Roman"/>
                <a:cs typeface="Times New Roman"/>
              </a:rPr>
              <a:t>Carnegie Mellon PhD in Computer Science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200" dirty="0">
                <a:latin typeface="Times New Roman"/>
                <a:cs typeface="Times New Roman"/>
              </a:rPr>
              <a:t>Allen Newell Award for Research Excellence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200" dirty="0">
                <a:latin typeface="Times New Roman"/>
                <a:cs typeface="Times New Roman"/>
              </a:rPr>
              <a:t>President, International AI in Education Society</a:t>
            </a:r>
          </a:p>
          <a:p>
            <a:endParaRPr lang="en-US" sz="2200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27262" y="7397"/>
            <a:ext cx="8729580" cy="949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b="1" dirty="0">
                <a:solidFill>
                  <a:srgbClr val="AB0005"/>
                </a:solidFill>
                <a:latin typeface="Helvetica"/>
                <a:cs typeface="Helvetica"/>
              </a:rPr>
              <a:t>Who is Jack </a:t>
            </a:r>
            <a:r>
              <a:rPr lang="en-US" sz="3400" b="1" dirty="0" err="1">
                <a:solidFill>
                  <a:srgbClr val="AB0005"/>
                </a:solidFill>
                <a:latin typeface="Helvetica"/>
                <a:cs typeface="Helvetica"/>
              </a:rPr>
              <a:t>Mostow</a:t>
            </a:r>
            <a:r>
              <a:rPr lang="en-US" sz="3400" b="1" dirty="0">
                <a:solidFill>
                  <a:srgbClr val="AB0005"/>
                </a:solidFill>
                <a:latin typeface="Helvetica"/>
                <a:cs typeface="Helvetica"/>
              </a:rPr>
              <a:t>?</a:t>
            </a:r>
          </a:p>
        </p:txBody>
      </p:sp>
      <p:pic>
        <p:nvPicPr>
          <p:cNvPr id="2" name="Picture 1" descr="Mostow_headsho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646" y="1249756"/>
            <a:ext cx="2680873" cy="380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6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227262" y="32239"/>
            <a:ext cx="8729580" cy="949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b="1" dirty="0" smtClean="0">
                <a:solidFill>
                  <a:srgbClr val="AB0005"/>
                </a:solidFill>
                <a:latin typeface="Helvetica"/>
                <a:cs typeface="Helvetica"/>
              </a:rPr>
              <a:t>Who is Already Helping?  Faculty, staff, …</a:t>
            </a:r>
            <a:endParaRPr lang="en-US" sz="3400" b="1" dirty="0">
              <a:solidFill>
                <a:srgbClr val="AB0005"/>
              </a:solidFill>
              <a:latin typeface="Helvetica"/>
              <a:cs typeface="Helvetic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47997" y="1260896"/>
            <a:ext cx="223094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Richard </a:t>
            </a:r>
            <a:r>
              <a:rPr lang="en-US" sz="2000" dirty="0" err="1">
                <a:latin typeface="Times New Roman"/>
                <a:cs typeface="Times New Roman"/>
              </a:rPr>
              <a:t>Scheines</a:t>
            </a:r>
            <a:r>
              <a:rPr lang="en-US" sz="2000" dirty="0">
                <a:latin typeface="Times New Roman"/>
                <a:cs typeface="Times New Roman"/>
              </a:rPr>
              <a:t>, Simon Learning Initiative: funding</a:t>
            </a:r>
          </a:p>
          <a:p>
            <a:endParaRPr lang="en-US" dirty="0"/>
          </a:p>
        </p:txBody>
      </p:sp>
      <p:pic>
        <p:nvPicPr>
          <p:cNvPr id="9" name="Picture 10" descr="http://www.hss.cmu.edu/philosophy/images/face_scheines.jpg">
            <a:hlinkClick r:id="rId3"/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84" r="7936" b="15015"/>
          <a:stretch/>
        </p:blipFill>
        <p:spPr bwMode="auto">
          <a:xfrm>
            <a:off x="151330" y="1213512"/>
            <a:ext cx="873631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047997" y="2940810"/>
            <a:ext cx="20170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Norman Bier, SLI Exec. Director:  implementation</a:t>
            </a:r>
            <a:endParaRPr lang="en-US" dirty="0"/>
          </a:p>
        </p:txBody>
      </p:sp>
      <p:pic>
        <p:nvPicPr>
          <p:cNvPr id="14" name="Picture 13" descr="http://www.cmu.edu/piper/stories/2015/january/images/at-the-helm-balbier.jpg">
            <a:hlinkClick r:id="rId6"/>
          </p:cNvPr>
          <p:cNvPicPr>
            <a:picLocks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1" t="4500" r="43125" b="6464"/>
          <a:stretch/>
        </p:blipFill>
        <p:spPr bwMode="auto">
          <a:xfrm>
            <a:off x="153805" y="4530141"/>
            <a:ext cx="86868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047996" y="4623553"/>
            <a:ext cx="201705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Gerry </a:t>
            </a:r>
            <a:r>
              <a:rPr lang="en-US" sz="2000" dirty="0" err="1">
                <a:latin typeface="Times New Roman"/>
                <a:cs typeface="Times New Roman"/>
              </a:rPr>
              <a:t>Balbier</a:t>
            </a:r>
            <a:r>
              <a:rPr lang="en-US" sz="2000" dirty="0">
                <a:latin typeface="Times New Roman"/>
                <a:cs typeface="Times New Roman"/>
              </a:rPr>
              <a:t>, </a:t>
            </a:r>
            <a:r>
              <a:rPr lang="en-US" sz="2000" dirty="0" err="1">
                <a:latin typeface="Times New Roman"/>
                <a:cs typeface="Times New Roman"/>
              </a:rPr>
              <a:t>BrainHUB</a:t>
            </a:r>
            <a:r>
              <a:rPr lang="en-US" sz="2000" dirty="0">
                <a:latin typeface="Times New Roman"/>
                <a:cs typeface="Times New Roman"/>
              </a:rPr>
              <a:t>:  foundations</a:t>
            </a:r>
          </a:p>
          <a:p>
            <a:endParaRPr lang="en-US" dirty="0"/>
          </a:p>
        </p:txBody>
      </p:sp>
      <p:pic>
        <p:nvPicPr>
          <p:cNvPr id="16" name="Picture 6" descr="http://www.cmu.edu/homepage/images/2009/kennethKoedinger_236x236.jpg">
            <a:hlinkClick r:id="rId9"/>
          </p:cNvPr>
          <p:cNvPicPr>
            <a:picLocks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7" r="7410"/>
          <a:stretch/>
        </p:blipFill>
        <p:spPr bwMode="auto">
          <a:xfrm>
            <a:off x="3141347" y="1213512"/>
            <a:ext cx="864486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4029655" y="1307350"/>
            <a:ext cx="2017059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Ken </a:t>
            </a:r>
            <a:r>
              <a:rPr lang="en-US" sz="2000" dirty="0" err="1">
                <a:latin typeface="Times New Roman"/>
                <a:cs typeface="Times New Roman"/>
              </a:rPr>
              <a:t>Koedinger</a:t>
            </a:r>
            <a:r>
              <a:rPr lang="en-US" sz="2000" dirty="0">
                <a:latin typeface="Times New Roman"/>
                <a:cs typeface="Times New Roman"/>
              </a:rPr>
              <a:t>, HCII: math education</a:t>
            </a:r>
          </a:p>
          <a:p>
            <a:endParaRPr lang="en-US" sz="2400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987824" y="2882658"/>
            <a:ext cx="20187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  <a:sym typeface="Wingdings" panose="05000000000000000000" pitchFamily="2" charset="2"/>
              </a:rPr>
              <a:t>Leonora Kivuva</a:t>
            </a:r>
            <a:r>
              <a:rPr lang="en-US" sz="2000" dirty="0">
                <a:latin typeface="Times New Roman"/>
                <a:cs typeface="Times New Roman"/>
              </a:rPr>
              <a:t>, U. of Pittsburgh: </a:t>
            </a:r>
            <a:r>
              <a:rPr lang="en-US" sz="2000" dirty="0" smtClean="0">
                <a:latin typeface="Times New Roman"/>
                <a:cs typeface="Times New Roman"/>
              </a:rPr>
              <a:t>Swahili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87823" y="4562116"/>
            <a:ext cx="2018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Vincent Aleven, HCII: </a:t>
            </a:r>
            <a:r>
              <a:rPr lang="en-US" sz="2000" dirty="0" smtClean="0">
                <a:latin typeface="Times New Roman"/>
                <a:cs typeface="Times New Roman"/>
              </a:rPr>
              <a:t>cognitive tutors, motivation</a:t>
            </a:r>
            <a:endParaRPr lang="en-US" sz="2000" dirty="0">
              <a:latin typeface="Times New Roman"/>
              <a:cs typeface="Times New Roman"/>
            </a:endParaRPr>
          </a:p>
        </p:txBody>
      </p:sp>
      <p:pic>
        <p:nvPicPr>
          <p:cNvPr id="22" name="Picture 7" descr="http://www.cmu.edu/suresh-inauguration/images/200x200-aleven_march09.jpg">
            <a:hlinkClick r:id="rId11"/>
          </p:cNvPr>
          <p:cNvPicPr>
            <a:picLocks noChangeArrowheads="1"/>
          </p:cNvPicPr>
          <p:nvPr/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724" r="7842"/>
          <a:stretch/>
        </p:blipFill>
        <p:spPr bwMode="auto">
          <a:xfrm>
            <a:off x="3139250" y="4530141"/>
            <a:ext cx="86868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7061464" y="1250187"/>
            <a:ext cx="201878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Amy </a:t>
            </a:r>
            <a:r>
              <a:rPr lang="en-US" sz="2000" dirty="0" err="1">
                <a:latin typeface="Times New Roman"/>
                <a:cs typeface="Times New Roman"/>
              </a:rPr>
              <a:t>Ogan</a:t>
            </a:r>
            <a:r>
              <a:rPr lang="en-US" sz="2000" dirty="0">
                <a:latin typeface="Times New Roman"/>
                <a:cs typeface="Times New Roman"/>
              </a:rPr>
              <a:t>, HCII: cultural factors</a:t>
            </a:r>
          </a:p>
          <a:p>
            <a:endParaRPr lang="en-US" dirty="0"/>
          </a:p>
        </p:txBody>
      </p:sp>
      <p:pic>
        <p:nvPicPr>
          <p:cNvPr id="26" name="Picture 5" descr="http://www.articulab.justinecassell.com/images/people/AmyOgan.jpg">
            <a:hlinkClick r:id="rId14"/>
          </p:cNvPr>
          <p:cNvPicPr>
            <a:picLocks noChangeArrowheads="1"/>
          </p:cNvPicPr>
          <p:nvPr/>
        </p:nvPicPr>
        <p:blipFill rotWithShape="1"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725" r="7843"/>
          <a:stretch/>
        </p:blipFill>
        <p:spPr bwMode="auto">
          <a:xfrm>
            <a:off x="6185679" y="1213512"/>
            <a:ext cx="86868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7063433" y="2899339"/>
            <a:ext cx="202082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sz="2000" dirty="0">
                <a:latin typeface="Times New Roman"/>
                <a:cs typeface="Times New Roman"/>
              </a:rPr>
              <a:t>John Stamper, HCII: data science</a:t>
            </a:r>
          </a:p>
          <a:p>
            <a:endParaRPr lang="en-US" sz="2400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pic>
        <p:nvPicPr>
          <p:cNvPr id="29" name="Picture 8" descr="https://pbs.twimg.com/profile_images/3074007041/aa9295ad645e12878d370709ed31d7fa_400x400.jpeg">
            <a:hlinkClick r:id="rId17"/>
          </p:cNvPr>
          <p:cNvPicPr>
            <a:picLocks noChangeArrowheads="1"/>
          </p:cNvPicPr>
          <p:nvPr/>
        </p:nvPicPr>
        <p:blipFill rotWithShape="1"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725" r="7843"/>
          <a:stretch/>
        </p:blipFill>
        <p:spPr bwMode="auto">
          <a:xfrm>
            <a:off x="6185679" y="2825627"/>
            <a:ext cx="86868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7035636" y="4583387"/>
            <a:ext cx="224355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sz="2000" dirty="0" err="1">
                <a:latin typeface="Times New Roman"/>
                <a:cs typeface="Times New Roman"/>
              </a:rPr>
              <a:t>Ayorkor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err="1">
                <a:latin typeface="Times New Roman"/>
                <a:cs typeface="Times New Roman"/>
              </a:rPr>
              <a:t>Korsah</a:t>
            </a:r>
            <a:r>
              <a:rPr lang="en-US" sz="2000" dirty="0">
                <a:latin typeface="Times New Roman"/>
                <a:cs typeface="Times New Roman"/>
              </a:rPr>
              <a:t>, </a:t>
            </a:r>
            <a:r>
              <a:rPr lang="en-US" sz="2000" dirty="0" err="1">
                <a:latin typeface="Times New Roman"/>
                <a:cs typeface="Times New Roman"/>
              </a:rPr>
              <a:t>Ashesi</a:t>
            </a:r>
            <a:r>
              <a:rPr lang="en-US" sz="2000" dirty="0">
                <a:latin typeface="Times New Roman"/>
                <a:cs typeface="Times New Roman"/>
              </a:rPr>
              <a:t> University: Ghana studies</a:t>
            </a:r>
          </a:p>
          <a:p>
            <a:endParaRPr lang="en-US" dirty="0"/>
          </a:p>
        </p:txBody>
      </p:sp>
      <p:pic>
        <p:nvPicPr>
          <p:cNvPr id="40" name="Picture 1" descr="https://www.ri.cmu.edu/images/people/mills-tettey_ayorkor_01.JPG"/>
          <p:cNvPicPr>
            <a:picLocks noChangeArrowheads="1"/>
          </p:cNvPicPr>
          <p:nvPr/>
        </p:nvPicPr>
        <p:blipFill rotWithShape="1">
          <a:blip r:embed="rId20" cstate="print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199" t="5076" r="10140" b="30247"/>
          <a:stretch/>
        </p:blipFill>
        <p:spPr bwMode="auto">
          <a:xfrm>
            <a:off x="6185679" y="4530141"/>
            <a:ext cx="86868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43" t="7634" r="11842" b="25923"/>
          <a:stretch/>
        </p:blipFill>
        <p:spPr>
          <a:xfrm>
            <a:off x="149349" y="2825627"/>
            <a:ext cx="877593" cy="1143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377" t="6128" r="45416" b="35631"/>
          <a:stretch/>
        </p:blipFill>
        <p:spPr>
          <a:xfrm>
            <a:off x="3143829" y="2825627"/>
            <a:ext cx="885826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74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32239"/>
            <a:ext cx="9144000" cy="949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b="1" dirty="0" smtClean="0">
                <a:solidFill>
                  <a:srgbClr val="AB0005"/>
                </a:solidFill>
                <a:latin typeface="Helvetica"/>
                <a:cs typeface="Helvetica"/>
              </a:rPr>
              <a:t>Who is Already Helping? … grads, students</a:t>
            </a:r>
            <a:endParaRPr lang="en-US" sz="3400" b="1" dirty="0">
              <a:solidFill>
                <a:srgbClr val="AB0005"/>
              </a:solidFill>
              <a:latin typeface="Helvetica"/>
              <a:cs typeface="Helvetic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29981" y="1213875"/>
            <a:ext cx="23516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Ran Liu, </a:t>
            </a:r>
            <a:r>
              <a:rPr lang="en-US" sz="2000" dirty="0" smtClean="0">
                <a:latin typeface="Times New Roman"/>
                <a:cs typeface="Times New Roman"/>
              </a:rPr>
              <a:t>Psychology: cognitive modeling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126100" y="1213875"/>
            <a:ext cx="2020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sz="2000" dirty="0">
                <a:latin typeface="Times New Roman"/>
                <a:cs typeface="Times New Roman"/>
              </a:rPr>
              <a:t>Rika </a:t>
            </a:r>
            <a:r>
              <a:rPr lang="en-US" sz="2000" dirty="0" err="1">
                <a:latin typeface="Times New Roman"/>
                <a:cs typeface="Times New Roman"/>
              </a:rPr>
              <a:t>Antonova</a:t>
            </a:r>
            <a:r>
              <a:rPr lang="en-US" sz="2000" dirty="0">
                <a:latin typeface="Times New Roman"/>
                <a:cs typeface="Times New Roman"/>
              </a:rPr>
              <a:t>, </a:t>
            </a:r>
            <a:r>
              <a:rPr lang="en-US" sz="2000" dirty="0" err="1">
                <a:latin typeface="Times New Roman"/>
                <a:cs typeface="Times New Roman"/>
              </a:rPr>
              <a:t>Robograd</a:t>
            </a:r>
            <a:r>
              <a:rPr lang="en-US" sz="2000" dirty="0">
                <a:latin typeface="Times New Roman"/>
                <a:cs typeface="Times New Roman"/>
              </a:rPr>
              <a:t>: machine </a:t>
            </a:r>
            <a:r>
              <a:rPr lang="en-US" sz="2000" dirty="0" smtClean="0">
                <a:latin typeface="Times New Roman"/>
                <a:cs typeface="Times New Roman"/>
              </a:rPr>
              <a:t>vision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025577" y="1213194"/>
            <a:ext cx="2020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Rebecca </a:t>
            </a:r>
            <a:r>
              <a:rPr lang="en-US" sz="2000" dirty="0" smtClean="0">
                <a:latin typeface="Times New Roman"/>
                <a:cs typeface="Times New Roman"/>
              </a:rPr>
              <a:t>Smith, Decision Science: numeracy tutor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075763" y="2958507"/>
            <a:ext cx="2121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sz="2000" dirty="0" smtClean="0">
                <a:latin typeface="Times New Roman"/>
                <a:cs typeface="Times New Roman"/>
              </a:rPr>
              <a:t>Haonan Sun, LTI: speech recognition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025577" y="2901261"/>
            <a:ext cx="2020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sz="2000" dirty="0" smtClean="0">
                <a:latin typeface="Times New Roman"/>
                <a:cs typeface="Times New Roman"/>
              </a:rPr>
              <a:t>Sara Remi Fields, Design: visual design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7040502" y="4363707"/>
            <a:ext cx="20208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sz="2000" dirty="0">
                <a:latin typeface="Times New Roman"/>
                <a:cs typeface="Times New Roman"/>
              </a:rPr>
              <a:t>Vishnu Rajan Tejus, Stanford online: </a:t>
            </a:r>
            <a:r>
              <a:rPr lang="en-US" sz="2000" dirty="0" smtClean="0">
                <a:latin typeface="Times New Roman"/>
                <a:cs typeface="Times New Roman"/>
              </a:rPr>
              <a:t>gesture input</a:t>
            </a:r>
            <a:endParaRPr lang="en-US" dirty="0"/>
          </a:p>
        </p:txBody>
      </p:sp>
      <p:pic>
        <p:nvPicPr>
          <p:cNvPr id="30" name="Picture 3" descr="http://ri.cmu.edu/images/people/antonova_rika_2013.jpg"/>
          <p:cNvPicPr>
            <a:picLocks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40" t="3519" r="9760" b="30248"/>
          <a:stretch/>
        </p:blipFill>
        <p:spPr bwMode="auto">
          <a:xfrm>
            <a:off x="3264470" y="1149526"/>
            <a:ext cx="86868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Untitled-1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849" y="2837593"/>
            <a:ext cx="863728" cy="1143000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1029981" y="4597895"/>
            <a:ext cx="21722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Eliane Stampfer, HCII:</a:t>
            </a:r>
            <a:endParaRPr lang="en-US" sz="2000" dirty="0">
              <a:latin typeface="Times New Roman"/>
              <a:cs typeface="Times New Roman"/>
            </a:endParaRPr>
          </a:p>
          <a:p>
            <a:r>
              <a:rPr lang="en-US" sz="2000" dirty="0" smtClean="0">
                <a:latin typeface="Times New Roman"/>
                <a:cs typeface="Times New Roman"/>
              </a:rPr>
              <a:t>grounded feedback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009286" y="2892040"/>
            <a:ext cx="2020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sz="2000" dirty="0">
                <a:latin typeface="Times New Roman"/>
                <a:cs typeface="Times New Roman"/>
              </a:rPr>
              <a:t>Derek Lomas, </a:t>
            </a:r>
            <a:r>
              <a:rPr lang="en-US" sz="2000" dirty="0" err="1">
                <a:latin typeface="Times New Roman"/>
                <a:cs typeface="Times New Roman"/>
              </a:rPr>
              <a:t>Playpower</a:t>
            </a:r>
            <a:r>
              <a:rPr lang="en-US" sz="2000" dirty="0">
                <a:latin typeface="Times New Roman"/>
                <a:cs typeface="Times New Roman"/>
              </a:rPr>
              <a:t> Labs: math </a:t>
            </a:r>
            <a:r>
              <a:rPr lang="en-US" sz="2000" dirty="0" smtClean="0">
                <a:latin typeface="Times New Roman"/>
                <a:cs typeface="Times New Roman"/>
              </a:rPr>
              <a:t>games</a:t>
            </a:r>
            <a:endParaRPr lang="en-US" dirty="0"/>
          </a:p>
        </p:txBody>
      </p:sp>
      <p:pic>
        <p:nvPicPr>
          <p:cNvPr id="45" name="Picture 11" descr="https://0.academia-photos.com/63369/17845/16613/s200_derek.lomas.jpg">
            <a:hlinkClick r:id="rId7"/>
          </p:cNvPr>
          <p:cNvPicPr>
            <a:picLocks noChangeArrowheads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783" r="13783"/>
          <a:stretch/>
        </p:blipFill>
        <p:spPr bwMode="auto">
          <a:xfrm>
            <a:off x="144797" y="2765211"/>
            <a:ext cx="864489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Untitled-1.jpg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865" y="4453927"/>
            <a:ext cx="863728" cy="1143000"/>
          </a:xfrm>
          <a:prstGeom prst="rect">
            <a:avLst/>
          </a:prstGeom>
        </p:spPr>
      </p:pic>
      <p:pic>
        <p:nvPicPr>
          <p:cNvPr id="7" name="Picture 6" descr="FullSizeRender.jpg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924" y="1150207"/>
            <a:ext cx="878653" cy="1143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7" r="12607"/>
          <a:stretch/>
        </p:blipFill>
        <p:spPr>
          <a:xfrm>
            <a:off x="3182510" y="2740950"/>
            <a:ext cx="859828" cy="1143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372" r="9373"/>
          <a:stretch/>
        </p:blipFill>
        <p:spPr>
          <a:xfrm>
            <a:off x="124104" y="1150207"/>
            <a:ext cx="905877" cy="1143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0316"/>
          <a:stretch/>
        </p:blipFill>
        <p:spPr>
          <a:xfrm>
            <a:off x="140606" y="4525748"/>
            <a:ext cx="868680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2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668" t="54028" r="56728" b="12873"/>
          <a:stretch/>
        </p:blipFill>
        <p:spPr>
          <a:xfrm>
            <a:off x="3167546" y="4444008"/>
            <a:ext cx="899022" cy="11430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042338" y="4517596"/>
            <a:ext cx="2020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sz="2000" dirty="0" err="1" smtClean="0">
                <a:latin typeface="Times New Roman"/>
                <a:cs typeface="Times New Roman"/>
              </a:rPr>
              <a:t>Varun</a:t>
            </a:r>
            <a:r>
              <a:rPr lang="en-US" sz="2000" dirty="0" smtClean="0">
                <a:latin typeface="Times New Roman"/>
                <a:cs typeface="Times New Roman"/>
              </a:rPr>
              <a:t> Pant, Mechanical Eng.: </a:t>
            </a:r>
            <a:r>
              <a:rPr lang="en-US" sz="2000" smtClean="0">
                <a:latin typeface="Times New Roman"/>
                <a:cs typeface="Times New Roman"/>
              </a:rPr>
              <a:t>math games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5405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4147</TotalTime>
  <Words>1445</Words>
  <Application>Microsoft Office PowerPoint</Application>
  <PresentationFormat>On-screen Show (4:3)</PresentationFormat>
  <Paragraphs>273</Paragraphs>
  <Slides>19</Slides>
  <Notes>16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Educational targets</vt:lpstr>
      <vt:lpstr>What assets will we leverage?</vt:lpstr>
      <vt:lpstr>PowerPoint Presentation</vt:lpstr>
      <vt:lpstr>PowerPoint Presentation</vt:lpstr>
      <vt:lpstr>Example:  Missing Number Tutor</vt:lpstr>
      <vt:lpstr>Whom do we need?  (@~$50–100+K/year)</vt:lpstr>
      <vt:lpstr>How will we proceed?</vt:lpstr>
      <vt:lpstr>Milestones</vt:lpstr>
      <vt:lpstr>Return on investment:  impact!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Remi Fields</dc:creator>
  <cp:lastModifiedBy>Jack Mostow</cp:lastModifiedBy>
  <cp:revision>96</cp:revision>
  <dcterms:created xsi:type="dcterms:W3CDTF">2015-06-05T19:56:34Z</dcterms:created>
  <dcterms:modified xsi:type="dcterms:W3CDTF">2015-09-03T21:38:36Z</dcterms:modified>
</cp:coreProperties>
</file>

<file path=docProps/thumbnail.jpeg>
</file>